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23"/>
  </p:notesMasterIdLst>
  <p:sldIdLst>
    <p:sldId id="269" r:id="rId8"/>
    <p:sldId id="283" r:id="rId9"/>
    <p:sldId id="274" r:id="rId10"/>
    <p:sldId id="271" r:id="rId11"/>
    <p:sldId id="275" r:id="rId12"/>
    <p:sldId id="276" r:id="rId13"/>
    <p:sldId id="284" r:id="rId14"/>
    <p:sldId id="282" r:id="rId15"/>
    <p:sldId id="277" r:id="rId16"/>
    <p:sldId id="278" r:id="rId17"/>
    <p:sldId id="279" r:id="rId18"/>
    <p:sldId id="281" r:id="rId19"/>
    <p:sldId id="280" r:id="rId20"/>
    <p:sldId id="285" r:id="rId21"/>
    <p:sldId id="273" r:id="rId22"/>
  </p:sldIdLst>
  <p:sldSz cx="9144000" cy="6858000" type="screen4x3"/>
  <p:notesSz cx="6742113" cy="987266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85242" autoAdjust="0"/>
  </p:normalViewPr>
  <p:slideViewPr>
    <p:cSldViewPr>
      <p:cViewPr varScale="1">
        <p:scale>
          <a:sx n="99" d="100"/>
          <a:sy n="99" d="100"/>
        </p:scale>
        <p:origin x="223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1"/>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818395" y="1"/>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903288" y="739775"/>
            <a:ext cx="4935537" cy="37020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0485" name="Rectangle 5"/>
          <p:cNvSpPr>
            <a:spLocks noGrp="1" noChangeArrowheads="1"/>
          </p:cNvSpPr>
          <p:nvPr>
            <p:ph type="body" sz="quarter" idx="3"/>
          </p:nvPr>
        </p:nvSpPr>
        <p:spPr bwMode="auto">
          <a:xfrm>
            <a:off x="674822" y="4690190"/>
            <a:ext cx="5392469" cy="4442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1" y="9377008"/>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818395" y="9377008"/>
            <a:ext cx="2922193" cy="493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dirty="0" err="1" smtClean="0">
                <a:latin typeface="Consolas" panose="020B0609020204030204" pitchFamily="49" charset="0"/>
                <a:cs typeface="Consolas" panose="020B0609020204030204" pitchFamily="49" charset="0"/>
              </a:rPr>
              <a:t>Pinout</a:t>
            </a:r>
            <a:r>
              <a:rPr lang="fr-FR" sz="800" dirty="0" smtClean="0">
                <a:latin typeface="Consolas" panose="020B0609020204030204" pitchFamily="49" charset="0"/>
                <a:cs typeface="Consolas" panose="020B0609020204030204" pitchFamily="49" charset="0"/>
              </a:rPr>
              <a:t> </a:t>
            </a:r>
            <a:r>
              <a:rPr lang="fr-FR" sz="800" dirty="0" err="1" smtClean="0">
                <a:latin typeface="Consolas" panose="020B0609020204030204" pitchFamily="49" charset="0"/>
                <a:cs typeface="Consolas" panose="020B0609020204030204" pitchFamily="49" charset="0"/>
              </a:rPr>
              <a:t>ref</a:t>
            </a:r>
            <a:r>
              <a:rPr lang="fr-FR" sz="800" dirty="0" smtClean="0">
                <a:latin typeface="Consolas" panose="020B0609020204030204" pitchFamily="49" charset="0"/>
                <a:cs typeface="Consolas" panose="020B0609020204030204" pitchFamily="49" charset="0"/>
              </a:rPr>
              <a:t>: https://github.com/AtmelUniversityFrance/atmel-samd21-xpro-boardmanagermodule/blob/master/module/variants/atmel_samw25_xpro/variant.cpp</a:t>
            </a:r>
            <a:endParaRPr lang="fr-FR" sz="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a:t>
            </a:fld>
            <a:endParaRPr lang="en-US" altLang="en-US"/>
          </a:p>
        </p:txBody>
      </p:sp>
    </p:spTree>
    <p:extLst>
      <p:ext uri="{BB962C8B-B14F-4D97-AF65-F5344CB8AC3E}">
        <p14:creationId xmlns:p14="http://schemas.microsoft.com/office/powerpoint/2010/main" val="270154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 xmlns:a14="http://schemas.microsoft.com/office/drawing/2010/main">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hyperlink" Target="http://www.atmel.com/tools/atmelstudio.aspx#download" TargetMode="External"/><Relationship Id="rId1" Type="http://schemas.openxmlformats.org/officeDocument/2006/relationships/slideLayout" Target="../slideLayouts/slideLayout3.xml"/><Relationship Id="rId6" Type="http://schemas.openxmlformats.org/officeDocument/2006/relationships/hyperlink" Target="https://github.com/AtmelUniversityFrance/atmel-samd21-xpro-boardmanagermodule/wiki" TargetMode="External"/><Relationship Id="rId5" Type="http://schemas.openxmlformats.org/officeDocument/2006/relationships/hyperlink" Target="https://github.com/AtmelUniversityFrance/atmel-avr-xmini-boardmanagermodule/wiki" TargetMode="External"/><Relationship Id="rId4" Type="http://schemas.openxmlformats.org/officeDocument/2006/relationships/hyperlink" Target="http://atmeluniversityfrance.github.io/"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s://plus.google.com/117391618085377601886/posts" TargetMode="Externa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21.png"/><Relationship Id="rId14" Type="http://schemas.openxmlformats.org/officeDocument/2006/relationships/hyperlink" Target="http://en.wikipedia.org/wiki/Atm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267200" y="2601688"/>
            <a:ext cx="4131738" cy="21989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68913143"/>
              </p:ext>
            </p:extLst>
          </p:nvPr>
        </p:nvGraphicFramePr>
        <p:xfrm>
          <a:off x="609598" y="1905000"/>
          <a:ext cx="2590802" cy="3489121"/>
        </p:xfrm>
        <a:graphic>
          <a:graphicData uri="http://schemas.openxmlformats.org/drawingml/2006/table">
            <a:tbl>
              <a:tblPr firstRow="1" bandRow="1">
                <a:tableStyleId>{ED083AE6-46FA-4A59-8FB0-9F97EB10719F}</a:tableStyleId>
              </a:tblPr>
              <a:tblGrid>
                <a:gridCol w="381002"/>
                <a:gridCol w="913201"/>
                <a:gridCol w="382199"/>
                <a:gridCol w="914400"/>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Light Sensor</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err="1" smtClean="0"/>
                        <a:t>LP_out</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200" dirty="0" smtClean="0"/>
                        <a:t>GPIO1</a:t>
                      </a:r>
                      <a:endParaRPr lang="en-US" sz="1200" dirty="0"/>
                    </a:p>
                  </a:txBody>
                  <a:tcPr anchor="ctr"/>
                </a:tc>
                <a:tc>
                  <a:txBody>
                    <a:bodyPr/>
                    <a:lstStyle/>
                    <a:p>
                      <a:pPr algn="ctr"/>
                      <a:r>
                        <a:rPr lang="en-US" sz="1000" dirty="0" smtClean="0"/>
                        <a:t>6</a:t>
                      </a:r>
                      <a:endParaRPr lang="en-US" sz="1000" dirty="0"/>
                    </a:p>
                  </a:txBody>
                  <a:tcPr anchor="ctr"/>
                </a:tc>
                <a:tc>
                  <a:txBody>
                    <a:bodyPr/>
                    <a:lstStyle/>
                    <a:p>
                      <a:pPr algn="ctr"/>
                      <a:r>
                        <a:rPr lang="en-US" sz="1200" dirty="0" smtClean="0"/>
                        <a:t>GPIO2</a:t>
                      </a:r>
                      <a:endParaRPr lang="en-US" sz="1200" dirty="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LED</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LP_IN</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algn="ctr"/>
                      <a:r>
                        <a:rPr lang="en-US" sz="1200" dirty="0" smtClean="0"/>
                        <a:t>TEMP_ALERT</a:t>
                      </a:r>
                      <a:endParaRPr lang="en-US" sz="1200" dirty="0"/>
                    </a:p>
                  </a:txBody>
                  <a:tcPr anchor="ctr"/>
                </a:tc>
                <a:tc>
                  <a:txBody>
                    <a:bodyPr/>
                    <a:lstStyle/>
                    <a:p>
                      <a:pPr algn="ctr"/>
                      <a:r>
                        <a:rPr lang="en-US" sz="1000" dirty="0" smtClean="0"/>
                        <a:t>10</a:t>
                      </a:r>
                      <a:endParaRPr lang="en-US" sz="1000" dirty="0"/>
                    </a:p>
                  </a:txBody>
                  <a:tcPr anchor="ctr"/>
                </a:tc>
                <a:tc>
                  <a:txBody>
                    <a:bodyPr/>
                    <a:lstStyle/>
                    <a:p>
                      <a:pPr algn="ctr"/>
                      <a:r>
                        <a:rPr lang="en-US" sz="1200" dirty="0" smtClean="0"/>
                        <a:t>MicroSD</a:t>
                      </a:r>
                      <a:r>
                        <a:rPr lang="en-US" sz="1200" baseline="0" dirty="0" smtClean="0"/>
                        <a:t> Detect</a:t>
                      </a:r>
                      <a:endParaRPr lang="en-US" sz="1200" dirty="0"/>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TWI_SDA</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TWI_SCL</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UART_RX</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UART_TX</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algn="ctr"/>
                      <a:r>
                        <a:rPr lang="en-US" sz="1200" dirty="0" smtClean="0"/>
                        <a:t>MicroSD</a:t>
                      </a:r>
                      <a:r>
                        <a:rPr lang="en-US" sz="1200" baseline="0" dirty="0" smtClean="0"/>
                        <a:t> </a:t>
                      </a:r>
                      <a:r>
                        <a:rPr lang="en-US" sz="1200" dirty="0" smtClean="0"/>
                        <a:t>SS</a:t>
                      </a:r>
                      <a:endParaRPr lang="en-US" sz="1200" dirty="0"/>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SPI_MOSI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SPI_MISO</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SPI_SCK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8" name="TextBox 7"/>
          <p:cNvSpPr txBox="1"/>
          <p:nvPr/>
        </p:nvSpPr>
        <p:spPr>
          <a:xfrm>
            <a:off x="5181600" y="1932873"/>
            <a:ext cx="1000649" cy="200727"/>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Light </a:t>
            </a:r>
            <a:r>
              <a:rPr lang="fr-FR" sz="1100" dirty="0" err="1" smtClean="0">
                <a:solidFill>
                  <a:schemeClr val="bg1">
                    <a:lumMod val="75000"/>
                  </a:schemeClr>
                </a:solidFill>
              </a:rPr>
              <a:t>Sensor</a:t>
            </a:r>
            <a:endParaRPr lang="fr-FR" sz="1100" dirty="0">
              <a:solidFill>
                <a:schemeClr val="bg1">
                  <a:lumMod val="75000"/>
                </a:schemeClr>
              </a:solidFill>
            </a:endParaRPr>
          </a:p>
        </p:txBody>
      </p:sp>
      <p:cxnSp>
        <p:nvCxnSpPr>
          <p:cNvPr id="9" name="Straight Connector 8"/>
          <p:cNvCxnSpPr/>
          <p:nvPr/>
        </p:nvCxnSpPr>
        <p:spPr>
          <a:xfrm flipH="1">
            <a:off x="5715000"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48401"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Low</a:t>
            </a:r>
            <a:r>
              <a:rPr lang="fr-FR" sz="1100" dirty="0" smtClean="0">
                <a:solidFill>
                  <a:schemeClr val="bg1">
                    <a:lumMod val="75000"/>
                  </a:schemeClr>
                </a:solidFill>
              </a:rPr>
              <a:t> </a:t>
            </a:r>
            <a:r>
              <a:rPr lang="fr-FR" sz="1100" dirty="0" err="1" smtClean="0">
                <a:solidFill>
                  <a:schemeClr val="bg1">
                    <a:lumMod val="75000"/>
                  </a:schemeClr>
                </a:solidFill>
              </a:rPr>
              <a:t>pass</a:t>
            </a:r>
            <a:r>
              <a:rPr lang="fr-FR" sz="1100" dirty="0" smtClean="0">
                <a:solidFill>
                  <a:schemeClr val="bg1">
                    <a:lumMod val="75000"/>
                  </a:schemeClr>
                </a:solidFill>
              </a:rPr>
              <a:t> </a:t>
            </a:r>
            <a:r>
              <a:rPr lang="fr-FR" sz="1100" dirty="0" err="1" smtClean="0">
                <a:solidFill>
                  <a:schemeClr val="bg1">
                    <a:lumMod val="75000"/>
                  </a:schemeClr>
                </a:solidFill>
              </a:rPr>
              <a:t>filter</a:t>
            </a:r>
            <a:r>
              <a:rPr lang="fr-FR" sz="1100" dirty="0" smtClean="0">
                <a:solidFill>
                  <a:schemeClr val="bg1">
                    <a:lumMod val="75000"/>
                  </a:schemeClr>
                </a:solidFill>
              </a:rPr>
              <a:t> (LP)</a:t>
            </a:r>
            <a:endParaRPr lang="fr-FR" sz="1100" dirty="0">
              <a:solidFill>
                <a:schemeClr val="bg1">
                  <a:lumMod val="75000"/>
                </a:schemeClr>
              </a:solidFill>
            </a:endParaRPr>
          </a:p>
        </p:txBody>
      </p:sp>
      <p:cxnSp>
        <p:nvCxnSpPr>
          <p:cNvPr id="19" name="Straight Connector 18"/>
          <p:cNvCxnSpPr/>
          <p:nvPr/>
        </p:nvCxnSpPr>
        <p:spPr>
          <a:xfrm flipH="1">
            <a:off x="6781801"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8277" y="1752601"/>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microSD</a:t>
            </a:r>
            <a:r>
              <a:rPr lang="fr-FR" sz="1100" dirty="0" smtClean="0">
                <a:solidFill>
                  <a:schemeClr val="bg1">
                    <a:lumMod val="75000"/>
                  </a:schemeClr>
                </a:solidFill>
              </a:rPr>
              <a:t> </a:t>
            </a:r>
            <a:r>
              <a:rPr lang="fr-FR" sz="1100" dirty="0" err="1" smtClean="0">
                <a:solidFill>
                  <a:schemeClr val="bg1">
                    <a:lumMod val="75000"/>
                  </a:schemeClr>
                </a:solidFill>
              </a:rPr>
              <a:t>card</a:t>
            </a:r>
            <a:r>
              <a:rPr lang="fr-FR" sz="1100" dirty="0" smtClean="0">
                <a:solidFill>
                  <a:schemeClr val="bg1">
                    <a:lumMod val="75000"/>
                  </a:schemeClr>
                </a:solidFill>
              </a:rPr>
              <a:t> slot (SPI)</a:t>
            </a:r>
            <a:endParaRPr lang="fr-FR" sz="1100" dirty="0">
              <a:solidFill>
                <a:schemeClr val="bg1">
                  <a:lumMod val="75000"/>
                </a:schemeClr>
              </a:solidFill>
            </a:endParaRPr>
          </a:p>
        </p:txBody>
      </p:sp>
      <p:cxnSp>
        <p:nvCxnSpPr>
          <p:cNvPr id="21" name="Straight Connector 20"/>
          <p:cNvCxnSpPr/>
          <p:nvPr/>
        </p:nvCxnSpPr>
        <p:spPr>
          <a:xfrm flipH="1">
            <a:off x="7881677" y="2133601"/>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Temperature</a:t>
            </a:r>
            <a:r>
              <a:rPr lang="fr-FR" sz="1100" dirty="0" smtClean="0">
                <a:solidFill>
                  <a:schemeClr val="bg1">
                    <a:lumMod val="75000"/>
                  </a:schemeClr>
                </a:solidFill>
              </a:rPr>
              <a:t> </a:t>
            </a:r>
            <a:r>
              <a:rPr lang="fr-FR" sz="1100" dirty="0" err="1" smtClean="0">
                <a:solidFill>
                  <a:schemeClr val="bg1">
                    <a:lumMod val="75000"/>
                  </a:schemeClr>
                </a:solidFill>
              </a:rPr>
              <a:t>Sensor</a:t>
            </a:r>
            <a:r>
              <a:rPr lang="fr-FR" sz="1100" dirty="0" smtClean="0">
                <a:solidFill>
                  <a:schemeClr val="bg1">
                    <a:lumMod val="75000"/>
                  </a:schemeClr>
                </a:solidFill>
              </a:rPr>
              <a:t>  (TWI)</a:t>
            </a:r>
            <a:endParaRPr lang="fr-FR" sz="1100" dirty="0">
              <a:solidFill>
                <a:schemeClr val="bg1">
                  <a:lumMod val="75000"/>
                </a:schemeClr>
              </a:solidFill>
            </a:endParaRPr>
          </a:p>
        </p:txBody>
      </p:sp>
      <p:cxnSp>
        <p:nvCxnSpPr>
          <p:cNvPr id="23" name="Straight Connector 22"/>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909352" y="5181600"/>
            <a:ext cx="1000649" cy="212521"/>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LED</a:t>
            </a:r>
            <a:endParaRPr lang="fr-FR" sz="1100" dirty="0">
              <a:solidFill>
                <a:schemeClr val="bg1">
                  <a:lumMod val="75000"/>
                </a:schemeClr>
              </a:solidFill>
            </a:endParaRPr>
          </a:p>
        </p:txBody>
      </p:sp>
      <p:cxnSp>
        <p:nvCxnSpPr>
          <p:cNvPr id="25" name="Straight Connector 24"/>
          <p:cNvCxnSpPr/>
          <p:nvPr/>
        </p:nvCxnSpPr>
        <p:spPr>
          <a:xfrm>
            <a:off x="5681924" y="3886200"/>
            <a:ext cx="1" cy="128587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rot="16200000">
            <a:off x="4454897" y="1869703"/>
            <a:ext cx="3505200" cy="388059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898165270"/>
              </p:ext>
            </p:extLst>
          </p:nvPr>
        </p:nvGraphicFramePr>
        <p:xfrm>
          <a:off x="762000" y="2047102"/>
          <a:ext cx="2590802" cy="3227744"/>
        </p:xfrm>
        <a:graphic>
          <a:graphicData uri="http://schemas.openxmlformats.org/drawingml/2006/table">
            <a:tbl>
              <a:tblPr firstRow="1" bandRow="1">
                <a:tableStyleId>{ED083AE6-46FA-4A59-8FB0-9F97EB10719F}</a:tableStyleId>
              </a:tblPr>
              <a:tblGrid>
                <a:gridCol w="381002"/>
                <a:gridCol w="913201"/>
                <a:gridCol w="382199"/>
                <a:gridCol w="914400"/>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BUTTON2</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BUTTON3</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000" dirty="0" smtClean="0"/>
                        <a:t>OLED DATA_CMD</a:t>
                      </a:r>
                      <a:endParaRPr lang="en-US" sz="1000" dirty="0"/>
                    </a:p>
                  </a:txBody>
                  <a:tcPr anchor="ctr"/>
                </a:tc>
                <a:tc>
                  <a:txBody>
                    <a:bodyPr/>
                    <a:lstStyle/>
                    <a:p>
                      <a:pPr algn="ctr"/>
                      <a:r>
                        <a:rPr lang="en-US" sz="1000" dirty="0" smtClean="0"/>
                        <a:t>6</a:t>
                      </a:r>
                      <a:endParaRPr lang="en-US" sz="1000" dirty="0"/>
                    </a:p>
                  </a:txBody>
                  <a:tcPr anchor="ctr"/>
                </a:tc>
                <a:tc>
                  <a:txBody>
                    <a:bodyPr/>
                    <a:lstStyle/>
                    <a:p>
                      <a:pPr algn="ctr"/>
                      <a:r>
                        <a:rPr lang="en-US" sz="1200" dirty="0" smtClean="0"/>
                        <a:t>LED3</a:t>
                      </a:r>
                      <a:endParaRPr lang="en-US" sz="1200" dirty="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LED1</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LED2</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algn="ctr"/>
                      <a:r>
                        <a:rPr lang="en-US" sz="1200" dirty="0" smtClean="0"/>
                        <a:t>BUTTON1</a:t>
                      </a:r>
                      <a:endParaRPr lang="en-US" sz="1200" dirty="0"/>
                    </a:p>
                  </a:txBody>
                  <a:tcPr anchor="ctr"/>
                </a:tc>
                <a:tc>
                  <a:txBody>
                    <a:bodyPr/>
                    <a:lstStyle/>
                    <a:p>
                      <a:pPr algn="ctr"/>
                      <a:r>
                        <a:rPr lang="en-US" sz="1000" dirty="0" smtClean="0"/>
                        <a:t>10</a:t>
                      </a:r>
                      <a:endParaRPr lang="en-US" sz="1000" dirty="0"/>
                    </a:p>
                  </a:txBody>
                  <a:tcPr anchor="ctr"/>
                </a:tc>
                <a:tc>
                  <a:txBody>
                    <a:bodyPr/>
                    <a:lstStyle/>
                    <a:p>
                      <a:pPr algn="ctr"/>
                      <a:r>
                        <a:rPr lang="en-US" sz="1050" dirty="0" smtClean="0"/>
                        <a:t>OLED RESET</a:t>
                      </a:r>
                      <a:endParaRPr lang="en-US" sz="1050" dirty="0"/>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NC</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NC</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algn="ctr"/>
                      <a:r>
                        <a:rPr lang="en-US" sz="1200" dirty="0" smtClean="0"/>
                        <a:t>OLED</a:t>
                      </a:r>
                      <a:r>
                        <a:rPr lang="en-US" sz="1200" baseline="0" dirty="0" smtClean="0"/>
                        <a:t> SS</a:t>
                      </a:r>
                      <a:endParaRPr lang="en-US" sz="1200" dirty="0"/>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 </a:t>
                      </a:r>
                      <a:r>
                        <a:rPr lang="en-US" sz="1200" baseline="0" dirty="0" smtClean="0"/>
                        <a:t> 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NC</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 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7" name="TextBox 6"/>
          <p:cNvSpPr txBox="1"/>
          <p:nvPr/>
        </p:nvSpPr>
        <p:spPr>
          <a:xfrm>
            <a:off x="5095351" y="1447798"/>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OLED Display (SPI)</a:t>
            </a:r>
            <a:endParaRPr lang="fr-FR" sz="1100" dirty="0">
              <a:solidFill>
                <a:schemeClr val="bg1">
                  <a:lumMod val="75000"/>
                </a:schemeClr>
              </a:solidFill>
            </a:endParaRPr>
          </a:p>
        </p:txBody>
      </p:sp>
      <p:cxnSp>
        <p:nvCxnSpPr>
          <p:cNvPr id="8" name="Straight Connector 7"/>
          <p:cNvCxnSpPr/>
          <p:nvPr/>
        </p:nvCxnSpPr>
        <p:spPr>
          <a:xfrm>
            <a:off x="5630972" y="1828798"/>
            <a:ext cx="7828" cy="14478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0724" y="1667808"/>
            <a:ext cx="1000649" cy="160989"/>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LEDs</a:t>
            </a:r>
            <a:endParaRPr lang="fr-FR" sz="1100" dirty="0">
              <a:solidFill>
                <a:schemeClr val="bg1">
                  <a:lumMod val="75000"/>
                </a:schemeClr>
              </a:solidFill>
            </a:endParaRPr>
          </a:p>
        </p:txBody>
      </p:sp>
      <p:cxnSp>
        <p:nvCxnSpPr>
          <p:cNvPr id="11" name="Straight Connector 10"/>
          <p:cNvCxnSpPr>
            <a:stCxn id="10" idx="2"/>
          </p:cNvCxnSpPr>
          <p:nvPr/>
        </p:nvCxnSpPr>
        <p:spPr>
          <a:xfrm>
            <a:off x="6681049" y="1828797"/>
            <a:ext cx="0" cy="838203"/>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05600" y="5638800"/>
            <a:ext cx="1000649" cy="15240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Push Buttons</a:t>
            </a:r>
            <a:endParaRPr lang="fr-FR" sz="1100" dirty="0">
              <a:solidFill>
                <a:schemeClr val="bg1">
                  <a:lumMod val="75000"/>
                </a:schemeClr>
              </a:solidFill>
            </a:endParaRPr>
          </a:p>
        </p:txBody>
      </p:sp>
      <p:cxnSp>
        <p:nvCxnSpPr>
          <p:cNvPr id="17" name="Straight Connector 16"/>
          <p:cNvCxnSpPr/>
          <p:nvPr/>
        </p:nvCxnSpPr>
        <p:spPr>
          <a:xfrm>
            <a:off x="7239000" y="4800600"/>
            <a:ext cx="0" cy="83820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362200" y="2603965"/>
            <a:ext cx="4422622" cy="2438400"/>
          </a:xfrm>
          <a:prstGeom prst="rect">
            <a:avLst/>
          </a:prstGeom>
        </p:spPr>
      </p:pic>
      <p:sp>
        <p:nvSpPr>
          <p:cNvPr id="6" name="TextBox 5"/>
          <p:cNvSpPr txBox="1"/>
          <p:nvPr/>
        </p:nvSpPr>
        <p:spPr>
          <a:xfrm>
            <a:off x="684778" y="2629864"/>
            <a:ext cx="974063" cy="414918"/>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Power </a:t>
            </a:r>
            <a:r>
              <a:rPr lang="fr-FR" sz="1100" dirty="0" err="1" smtClean="0">
                <a:solidFill>
                  <a:schemeClr val="bg1">
                    <a:lumMod val="75000"/>
                  </a:schemeClr>
                </a:solidFill>
              </a:rPr>
              <a:t>Connector</a:t>
            </a:r>
            <a:endParaRPr lang="fr-FR" sz="1100" dirty="0">
              <a:solidFill>
                <a:schemeClr val="bg1">
                  <a:lumMod val="75000"/>
                </a:schemeClr>
              </a:solidFill>
            </a:endParaRPr>
          </a:p>
        </p:txBody>
      </p:sp>
      <p:sp>
        <p:nvSpPr>
          <p:cNvPr id="7" name="TextBox 6"/>
          <p:cNvSpPr txBox="1"/>
          <p:nvPr/>
        </p:nvSpPr>
        <p:spPr>
          <a:xfrm>
            <a:off x="6987850" y="3746965"/>
            <a:ext cx="914399" cy="572863"/>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Remapped</a:t>
            </a:r>
            <a:r>
              <a:rPr lang="fr-FR" sz="1100" dirty="0" smtClean="0">
                <a:solidFill>
                  <a:schemeClr val="bg1">
                    <a:lumMod val="75000"/>
                  </a:schemeClr>
                </a:solidFill>
              </a:rPr>
              <a:t> Extension </a:t>
            </a:r>
            <a:r>
              <a:rPr lang="fr-FR" sz="1100" dirty="0" err="1" smtClean="0">
                <a:solidFill>
                  <a:schemeClr val="bg1">
                    <a:lumMod val="75000"/>
                  </a:schemeClr>
                </a:solidFill>
              </a:rPr>
              <a:t>Connector</a:t>
            </a:r>
            <a:endParaRPr lang="fr-FR" sz="1100" dirty="0">
              <a:solidFill>
                <a:schemeClr val="bg1">
                  <a:lumMod val="75000"/>
                </a:schemeClr>
              </a:solidFill>
            </a:endParaRPr>
          </a:p>
        </p:txBody>
      </p:sp>
      <p:cxnSp>
        <p:nvCxnSpPr>
          <p:cNvPr id="8" name="Straight Connector 7"/>
          <p:cNvCxnSpPr/>
          <p:nvPr/>
        </p:nvCxnSpPr>
        <p:spPr>
          <a:xfrm>
            <a:off x="5921050" y="2032466"/>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04185" y="1652269"/>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a:solidFill>
                  <a:schemeClr val="bg1">
                    <a:lumMod val="75000"/>
                  </a:schemeClr>
                </a:solidFill>
              </a:rPr>
              <a:t>WINC 1500 DEBUG </a:t>
            </a:r>
            <a:r>
              <a:rPr lang="fr-FR" sz="1100" dirty="0" smtClean="0">
                <a:solidFill>
                  <a:schemeClr val="bg1">
                    <a:lumMod val="75000"/>
                  </a:schemeClr>
                </a:solidFill>
              </a:rPr>
              <a:t>UART</a:t>
            </a:r>
            <a:endParaRPr lang="fr-FR" sz="1100" dirty="0">
              <a:solidFill>
                <a:schemeClr val="bg1">
                  <a:lumMod val="75000"/>
                </a:schemeClr>
              </a:solidFill>
            </a:endParaRPr>
          </a:p>
        </p:txBody>
      </p:sp>
      <p:cxnSp>
        <p:nvCxnSpPr>
          <p:cNvPr id="10" name="Straight Connector 9"/>
          <p:cNvCxnSpPr/>
          <p:nvPr/>
        </p:nvCxnSpPr>
        <p:spPr>
          <a:xfrm flipH="1">
            <a:off x="6319600" y="4065479"/>
            <a:ext cx="668250"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61914" y="5501410"/>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GND/VCC Area</a:t>
            </a:r>
            <a:endParaRPr lang="fr-FR" sz="1100" dirty="0">
              <a:solidFill>
                <a:schemeClr val="bg1">
                  <a:lumMod val="75000"/>
                </a:schemeClr>
              </a:solidFill>
            </a:endParaRPr>
          </a:p>
        </p:txBody>
      </p:sp>
      <p:cxnSp>
        <p:nvCxnSpPr>
          <p:cNvPr id="12" name="Straight Connector 11"/>
          <p:cNvCxnSpPr/>
          <p:nvPr/>
        </p:nvCxnSpPr>
        <p:spPr>
          <a:xfrm>
            <a:off x="5662239" y="4989041"/>
            <a:ext cx="1" cy="49602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1151" y="5343712"/>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Prototype Area</a:t>
            </a:r>
            <a:endParaRPr lang="fr-FR" sz="1100" dirty="0">
              <a:solidFill>
                <a:schemeClr val="bg1">
                  <a:lumMod val="75000"/>
                </a:schemeClr>
              </a:solidFill>
            </a:endParaRPr>
          </a:p>
        </p:txBody>
      </p:sp>
      <p:cxnSp>
        <p:nvCxnSpPr>
          <p:cNvPr id="5" name="Straight Connector 4"/>
          <p:cNvCxnSpPr/>
          <p:nvPr/>
        </p:nvCxnSpPr>
        <p:spPr>
          <a:xfrm>
            <a:off x="1653849" y="2832565"/>
            <a:ext cx="708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11271" y="3137515"/>
            <a:ext cx="974063" cy="436105"/>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smtClean="0">
                <a:solidFill>
                  <a:schemeClr val="bg1">
                    <a:lumMod val="75000"/>
                  </a:schemeClr>
                </a:solidFill>
              </a:rPr>
              <a:t>ID-Chip</a:t>
            </a:r>
            <a:endParaRPr lang="fr-FR" sz="1100" dirty="0">
              <a:solidFill>
                <a:schemeClr val="bg1">
                  <a:lumMod val="75000"/>
                </a:schemeClr>
              </a:solidFill>
            </a:endParaRPr>
          </a:p>
        </p:txBody>
      </p:sp>
      <p:cxnSp>
        <p:nvCxnSpPr>
          <p:cNvPr id="20" name="Straight Connector 19"/>
          <p:cNvCxnSpPr/>
          <p:nvPr/>
        </p:nvCxnSpPr>
        <p:spPr>
          <a:xfrm>
            <a:off x="2187249" y="3353821"/>
            <a:ext cx="76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80586" y="2717430"/>
            <a:ext cx="974063" cy="41491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err="1" smtClean="0">
                <a:solidFill>
                  <a:schemeClr val="bg1">
                    <a:lumMod val="75000"/>
                  </a:schemeClr>
                </a:solidFill>
              </a:rPr>
              <a:t>External</a:t>
            </a:r>
            <a:r>
              <a:rPr lang="fr-FR" sz="1100" dirty="0" smtClean="0">
                <a:solidFill>
                  <a:schemeClr val="bg1">
                    <a:lumMod val="75000"/>
                  </a:schemeClr>
                </a:solidFill>
              </a:rPr>
              <a:t> Power </a:t>
            </a:r>
            <a:r>
              <a:rPr lang="fr-FR" sz="1100" dirty="0" err="1" smtClean="0">
                <a:solidFill>
                  <a:schemeClr val="bg1">
                    <a:lumMod val="75000"/>
                  </a:schemeClr>
                </a:solidFill>
              </a:rPr>
              <a:t>Connector</a:t>
            </a:r>
            <a:endParaRPr lang="fr-FR" sz="1100" dirty="0">
              <a:solidFill>
                <a:schemeClr val="bg1">
                  <a:lumMod val="75000"/>
                </a:schemeClr>
              </a:solidFill>
            </a:endParaRPr>
          </a:p>
        </p:txBody>
      </p:sp>
      <p:cxnSp>
        <p:nvCxnSpPr>
          <p:cNvPr id="24" name="Straight Connector 23"/>
          <p:cNvCxnSpPr/>
          <p:nvPr/>
        </p:nvCxnSpPr>
        <p:spPr>
          <a:xfrm>
            <a:off x="6530649" y="2908765"/>
            <a:ext cx="54610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10149" y="3492454"/>
            <a:ext cx="2534699" cy="1304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310149" y="4796847"/>
            <a:ext cx="2534699" cy="254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310149" y="2696548"/>
            <a:ext cx="2534699" cy="536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14" idx="0"/>
          </p:cNvCxnSpPr>
          <p:nvPr/>
        </p:nvCxnSpPr>
        <p:spPr>
          <a:xfrm>
            <a:off x="4259911" y="4033396"/>
            <a:ext cx="2" cy="1310316"/>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4195597" y="2514600"/>
            <a:ext cx="3449976" cy="18288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773219894"/>
              </p:ext>
            </p:extLst>
          </p:nvPr>
        </p:nvGraphicFramePr>
        <p:xfrm>
          <a:off x="333741" y="2047102"/>
          <a:ext cx="3476259" cy="3288704"/>
        </p:xfrm>
        <a:graphic>
          <a:graphicData uri="http://schemas.openxmlformats.org/drawingml/2006/table">
            <a:tbl>
              <a:tblPr firstRow="1" bandRow="1">
                <a:tableStyleId>{ED083AE6-46FA-4A59-8FB0-9F97EB10719F}</a:tableStyleId>
              </a:tblPr>
              <a:tblGrid>
                <a:gridCol w="381002"/>
                <a:gridCol w="1456055"/>
                <a:gridCol w="382199"/>
                <a:gridCol w="1257003"/>
              </a:tblGrid>
              <a:tr h="302503">
                <a:tc>
                  <a:txBody>
                    <a:bodyPr/>
                    <a:lstStyle/>
                    <a:p>
                      <a:pPr algn="ctr"/>
                      <a:r>
                        <a:rPr lang="en-US" sz="900" b="0" dirty="0" smtClean="0"/>
                        <a:t>1</a:t>
                      </a:r>
                      <a:endParaRPr lang="en-US" sz="9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ID</a:t>
                      </a:r>
                      <a:endParaRPr lang="en-US" sz="12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000" b="0" dirty="0" smtClean="0"/>
                        <a:t>2</a:t>
                      </a:r>
                      <a:endParaRPr lang="en-US" sz="1000" b="0" dirty="0"/>
                    </a:p>
                  </a:txBody>
                  <a:tcPr anchor="ctr">
                    <a:lnB w="12700" cap="flat" cmpd="sng" algn="ctr">
                      <a:solidFill>
                        <a:schemeClr val="tx1"/>
                      </a:solidFill>
                      <a:prstDash val="solid"/>
                      <a:round/>
                      <a:headEnd type="none" w="med" len="med"/>
                      <a:tailEnd type="none" w="med" len="med"/>
                    </a:lnB>
                  </a:tcPr>
                </a:tc>
                <a:tc>
                  <a:txBody>
                    <a:bodyPr/>
                    <a:lstStyle/>
                    <a:p>
                      <a:pPr algn="ctr"/>
                      <a:r>
                        <a:rPr lang="en-US" sz="1200" b="0" dirty="0" smtClean="0"/>
                        <a:t>GND</a:t>
                      </a:r>
                      <a:endParaRPr lang="en-US" sz="1200" b="0" dirty="0"/>
                    </a:p>
                  </a:txBody>
                  <a:tcPr anchor="ctr">
                    <a:lnB w="12700" cap="flat" cmpd="sng" algn="ctr">
                      <a:solidFill>
                        <a:schemeClr val="tx1"/>
                      </a:solidFill>
                      <a:prstDash val="solid"/>
                      <a:round/>
                      <a:headEnd type="none" w="med" len="med"/>
                      <a:tailEnd type="none" w="med" len="med"/>
                    </a:lnB>
                  </a:tcPr>
                </a:tc>
              </a:tr>
              <a:tr h="302503">
                <a:tc>
                  <a:txBody>
                    <a:bodyPr/>
                    <a:lstStyle/>
                    <a:p>
                      <a:pPr algn="ctr"/>
                      <a:r>
                        <a:rPr lang="en-US" sz="900" dirty="0" smtClean="0"/>
                        <a:t>3</a:t>
                      </a:r>
                      <a:endParaRPr lang="en-US" sz="9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NC</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000" dirty="0" smtClean="0"/>
                        <a:t>4</a:t>
                      </a:r>
                      <a:endParaRPr lang="en-US" sz="10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c>
                  <a:txBody>
                    <a:bodyPr/>
                    <a:lstStyle/>
                    <a:p>
                      <a:pPr algn="ctr"/>
                      <a:r>
                        <a:rPr lang="en-US" sz="1200" dirty="0" smtClean="0"/>
                        <a:t>NC</a:t>
                      </a:r>
                      <a:endParaRPr lang="en-US" sz="1200" dirty="0"/>
                    </a:p>
                  </a:txBody>
                  <a:tcPr anchor="ctr">
                    <a:lnT w="12700" cap="flat" cmpd="sng" algn="ctr">
                      <a:solidFill>
                        <a:schemeClr val="tx1"/>
                      </a:solidFill>
                      <a:prstDash val="solid"/>
                      <a:round/>
                      <a:headEnd type="none" w="med" len="med"/>
                      <a:tailEnd type="none" w="med" len="med"/>
                    </a:lnT>
                    <a:solidFill>
                      <a:schemeClr val="accent6">
                        <a:lumMod val="40000"/>
                        <a:lumOff val="60000"/>
                        <a:alpha val="20000"/>
                      </a:schemeClr>
                    </a:solidFill>
                  </a:tcPr>
                </a:tc>
              </a:tr>
              <a:tr h="302503">
                <a:tc>
                  <a:txBody>
                    <a:bodyPr/>
                    <a:lstStyle/>
                    <a:p>
                      <a:pPr algn="ctr"/>
                      <a:r>
                        <a:rPr lang="en-US" sz="900" dirty="0" smtClean="0"/>
                        <a:t>5</a:t>
                      </a:r>
                      <a:endParaRPr lang="en-US" sz="900" dirty="0"/>
                    </a:p>
                  </a:txBody>
                  <a:tcPr anchor="ctr"/>
                </a:tc>
                <a:tc>
                  <a:txBody>
                    <a:bodyPr/>
                    <a:lstStyle/>
                    <a:p>
                      <a:pPr algn="ctr"/>
                      <a:r>
                        <a:rPr lang="en-US" sz="1200" kern="1200" dirty="0" smtClean="0">
                          <a:solidFill>
                            <a:schemeClr val="tx1"/>
                          </a:solidFill>
                          <a:latin typeface="+mn-lt"/>
                          <a:ea typeface="+mn-ea"/>
                          <a:cs typeface="+mn-cs"/>
                        </a:rPr>
                        <a:t>ATWINC1500 RESET</a:t>
                      </a:r>
                      <a:endParaRPr lang="en-US" sz="1200" kern="1200" dirty="0">
                        <a:solidFill>
                          <a:schemeClr val="tx1"/>
                        </a:solidFill>
                        <a:latin typeface="+mn-lt"/>
                        <a:ea typeface="+mn-ea"/>
                        <a:cs typeface="+mn-cs"/>
                      </a:endParaRPr>
                    </a:p>
                  </a:txBody>
                  <a:tcPr anchor="ctr"/>
                </a:tc>
                <a:tc>
                  <a:txBody>
                    <a:bodyPr/>
                    <a:lstStyle/>
                    <a:p>
                      <a:pPr algn="ctr"/>
                      <a:r>
                        <a:rPr lang="en-US" sz="1000" dirty="0" smtClean="0"/>
                        <a:t>6</a:t>
                      </a:r>
                      <a:endParaRPr 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ATWINC1500</a:t>
                      </a:r>
                      <a:r>
                        <a:rPr lang="en-US" sz="1200" baseline="0" dirty="0" smtClean="0"/>
                        <a:t> WAKE</a:t>
                      </a:r>
                      <a:endParaRPr lang="en-US" sz="1200" dirty="0" smtClean="0"/>
                    </a:p>
                  </a:txBody>
                  <a:tcPr anchor="ctr"/>
                </a:tc>
              </a:tr>
              <a:tr h="302503">
                <a:tc>
                  <a:txBody>
                    <a:bodyPr/>
                    <a:lstStyle/>
                    <a:p>
                      <a:pPr algn="ctr"/>
                      <a:r>
                        <a:rPr lang="en-US" sz="900" dirty="0" smtClean="0"/>
                        <a:t>7</a:t>
                      </a:r>
                      <a:endParaRPr lang="en-US" sz="9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c>
                  <a:txBody>
                    <a:bodyPr/>
                    <a:lstStyle/>
                    <a:p>
                      <a:pPr algn="ctr"/>
                      <a:r>
                        <a:rPr lang="en-US" sz="1000" dirty="0" smtClean="0"/>
                        <a:t>8</a:t>
                      </a:r>
                      <a:endParaRPr lang="en-US" sz="1000" dirty="0"/>
                    </a:p>
                  </a:txBody>
                  <a:tcPr anchor="ctr">
                    <a:solidFill>
                      <a:schemeClr val="accent6">
                        <a:lumMod val="40000"/>
                        <a:lumOff val="60000"/>
                        <a:alpha val="20000"/>
                      </a:schemeClr>
                    </a:solidFill>
                  </a:tcPr>
                </a:tc>
                <a:tc>
                  <a:txBody>
                    <a:bodyPr/>
                    <a:lstStyle/>
                    <a:p>
                      <a:pPr algn="ctr"/>
                      <a:r>
                        <a:rPr lang="en-US" sz="1200" dirty="0" smtClean="0"/>
                        <a:t>NC</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9</a:t>
                      </a:r>
                      <a:endParaRPr lang="en-US" sz="9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ATWINC1500 IRQ</a:t>
                      </a:r>
                    </a:p>
                  </a:txBody>
                  <a:tcPr anchor="ctr"/>
                </a:tc>
                <a:tc>
                  <a:txBody>
                    <a:bodyPr/>
                    <a:lstStyle/>
                    <a:p>
                      <a:pPr algn="ctr"/>
                      <a:r>
                        <a:rPr lang="en-US" sz="1000" dirty="0" smtClean="0"/>
                        <a:t>10</a:t>
                      </a:r>
                      <a:endParaRPr 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latin typeface="+mn-lt"/>
                          <a:ea typeface="+mn-ea"/>
                          <a:cs typeface="+mn-cs"/>
                        </a:rPr>
                        <a:t>ATWINC1500 CHIP</a:t>
                      </a:r>
                      <a:r>
                        <a:rPr lang="en-US" sz="1050" kern="1200" baseline="0" dirty="0" smtClean="0">
                          <a:solidFill>
                            <a:schemeClr val="tx1"/>
                          </a:solidFill>
                          <a:latin typeface="+mn-lt"/>
                          <a:ea typeface="+mn-ea"/>
                          <a:cs typeface="+mn-cs"/>
                        </a:rPr>
                        <a:t> ENABLE</a:t>
                      </a:r>
                      <a:endParaRPr lang="en-US" sz="1050" kern="1200" dirty="0" smtClean="0">
                        <a:solidFill>
                          <a:schemeClr val="tx1"/>
                        </a:solidFill>
                        <a:latin typeface="+mn-lt"/>
                        <a:ea typeface="+mn-ea"/>
                        <a:cs typeface="+mn-cs"/>
                      </a:endParaRPr>
                    </a:p>
                  </a:txBody>
                  <a:tcPr anchor="ctr"/>
                </a:tc>
              </a:tr>
              <a:tr h="302503">
                <a:tc>
                  <a:txBody>
                    <a:bodyPr/>
                    <a:lstStyle/>
                    <a:p>
                      <a:pPr algn="ctr"/>
                      <a:r>
                        <a:rPr lang="en-US" sz="900" dirty="0" smtClean="0"/>
                        <a:t>11</a:t>
                      </a:r>
                      <a:endParaRPr lang="en-US" sz="900" dirty="0"/>
                    </a:p>
                  </a:txBody>
                  <a:tcPr anchor="ctr">
                    <a:solidFill>
                      <a:schemeClr val="accent6">
                        <a:lumMod val="40000"/>
                        <a:lumOff val="60000"/>
                        <a:alpha val="20000"/>
                      </a:schemeClr>
                    </a:solidFill>
                  </a:tcPr>
                </a:tc>
                <a:tc>
                  <a:txBody>
                    <a:bodyPr/>
                    <a:lstStyle/>
                    <a:p>
                      <a:pPr algn="ctr"/>
                      <a:r>
                        <a:rPr lang="en-US" sz="1200" dirty="0" smtClean="0"/>
                        <a:t>I</a:t>
                      </a:r>
                      <a:r>
                        <a:rPr lang="en-US" sz="1200" baseline="30000" dirty="0" smtClean="0"/>
                        <a:t>2</a:t>
                      </a:r>
                      <a:r>
                        <a:rPr lang="en-US" sz="1200" dirty="0" smtClean="0"/>
                        <a:t>C SDA</a:t>
                      </a:r>
                      <a:endParaRPr lang="en-US" sz="1200" dirty="0"/>
                    </a:p>
                  </a:txBody>
                  <a:tcPr anchor="ctr">
                    <a:solidFill>
                      <a:schemeClr val="accent6">
                        <a:lumMod val="40000"/>
                        <a:lumOff val="60000"/>
                        <a:alpha val="20000"/>
                      </a:schemeClr>
                    </a:solidFill>
                  </a:tcPr>
                </a:tc>
                <a:tc>
                  <a:txBody>
                    <a:bodyPr/>
                    <a:lstStyle/>
                    <a:p>
                      <a:pPr algn="ctr"/>
                      <a:r>
                        <a:rPr lang="en-US" sz="1000" dirty="0" smtClean="0"/>
                        <a:t>12</a:t>
                      </a:r>
                      <a:endParaRPr lang="en-US" sz="1000" dirty="0"/>
                    </a:p>
                  </a:txBody>
                  <a:tcPr anchor="ctr">
                    <a:solidFill>
                      <a:schemeClr val="accent6">
                        <a:lumMod val="40000"/>
                        <a:lumOff val="60000"/>
                        <a:alpha val="20000"/>
                      </a:schemeClr>
                    </a:solidFill>
                  </a:tcPr>
                </a:tc>
                <a:tc>
                  <a:txBody>
                    <a:bodyPr/>
                    <a:lstStyle/>
                    <a:p>
                      <a:pPr algn="ctr"/>
                      <a:r>
                        <a:rPr lang="en-US" sz="1200" dirty="0" smtClean="0"/>
                        <a:t>I</a:t>
                      </a:r>
                      <a:r>
                        <a:rPr lang="en-US" sz="1200" baseline="30000" dirty="0" smtClean="0"/>
                        <a:t>2</a:t>
                      </a:r>
                      <a:r>
                        <a:rPr lang="en-US" sz="1200" dirty="0" smtClean="0"/>
                        <a:t>C SCL</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13</a:t>
                      </a:r>
                      <a:endParaRPr lang="en-US" sz="900" dirty="0"/>
                    </a:p>
                  </a:txBody>
                  <a:tcPr anchor="ctr"/>
                </a:tc>
                <a:tc>
                  <a:txBody>
                    <a:bodyPr/>
                    <a:lstStyle/>
                    <a:p>
                      <a:pPr algn="ctr"/>
                      <a:r>
                        <a:rPr lang="en-US" sz="1200" dirty="0" smtClean="0"/>
                        <a:t>UART RX</a:t>
                      </a:r>
                      <a:endParaRPr lang="en-US" sz="1200" dirty="0"/>
                    </a:p>
                  </a:txBody>
                  <a:tcPr anchor="ctr"/>
                </a:tc>
                <a:tc>
                  <a:txBody>
                    <a:bodyPr/>
                    <a:lstStyle/>
                    <a:p>
                      <a:pPr algn="ctr"/>
                      <a:r>
                        <a:rPr lang="en-US" sz="1000" dirty="0" smtClean="0"/>
                        <a:t>14</a:t>
                      </a:r>
                      <a:endParaRPr lang="en-US" sz="1000" dirty="0"/>
                    </a:p>
                  </a:txBody>
                  <a:tcPr anchor="ctr"/>
                </a:tc>
                <a:tc>
                  <a:txBody>
                    <a:bodyPr/>
                    <a:lstStyle/>
                    <a:p>
                      <a:pPr algn="ctr"/>
                      <a:r>
                        <a:rPr lang="en-US" sz="1200" dirty="0" smtClean="0"/>
                        <a:t>UART TX</a:t>
                      </a:r>
                      <a:endParaRPr lang="en-US" sz="1200" dirty="0"/>
                    </a:p>
                  </a:txBody>
                  <a:tcPr anchor="ctr"/>
                </a:tc>
              </a:tr>
              <a:tr h="302503">
                <a:tc>
                  <a:txBody>
                    <a:bodyPr/>
                    <a:lstStyle/>
                    <a:p>
                      <a:pPr algn="ctr"/>
                      <a:r>
                        <a:rPr lang="en-US" sz="900" dirty="0" smtClean="0"/>
                        <a:t>15</a:t>
                      </a:r>
                      <a:endParaRPr lang="en-US" sz="900" dirty="0"/>
                    </a:p>
                  </a:txBody>
                  <a:tcPr anchor="ctr">
                    <a:solidFill>
                      <a:schemeClr val="accent6">
                        <a:lumMod val="40000"/>
                        <a:lumOff val="60000"/>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ATWINC1500</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SS</a:t>
                      </a:r>
                    </a:p>
                  </a:txBody>
                  <a:tcPr anchor="ctr">
                    <a:solidFill>
                      <a:schemeClr val="accent6">
                        <a:lumMod val="40000"/>
                        <a:lumOff val="60000"/>
                        <a:alpha val="20000"/>
                      </a:schemeClr>
                    </a:solidFill>
                  </a:tcPr>
                </a:tc>
                <a:tc>
                  <a:txBody>
                    <a:bodyPr/>
                    <a:lstStyle/>
                    <a:p>
                      <a:pPr algn="ctr"/>
                      <a:r>
                        <a:rPr lang="en-US" sz="1000" dirty="0" smtClean="0"/>
                        <a:t>16</a:t>
                      </a:r>
                      <a:endParaRPr lang="en-US" sz="1000" dirty="0"/>
                    </a:p>
                  </a:txBody>
                  <a:tcPr anchor="ctr">
                    <a:solidFill>
                      <a:schemeClr val="accent6">
                        <a:lumMod val="40000"/>
                        <a:lumOff val="60000"/>
                        <a:alpha val="20000"/>
                      </a:schemeClr>
                    </a:solidFill>
                  </a:tcPr>
                </a:tc>
                <a:tc>
                  <a:txBody>
                    <a:bodyPr/>
                    <a:lstStyle/>
                    <a:p>
                      <a:pPr algn="ctr"/>
                      <a:r>
                        <a:rPr lang="en-US" sz="1200" dirty="0" smtClean="0"/>
                        <a:t>SPI </a:t>
                      </a:r>
                      <a:r>
                        <a:rPr lang="en-US" sz="1200" baseline="0" dirty="0" smtClean="0"/>
                        <a:t> MOSI</a:t>
                      </a:r>
                      <a:endParaRPr lang="en-US" sz="1200" dirty="0"/>
                    </a:p>
                  </a:txBody>
                  <a:tcPr anchor="ctr">
                    <a:solidFill>
                      <a:schemeClr val="accent6">
                        <a:lumMod val="40000"/>
                        <a:lumOff val="60000"/>
                        <a:alpha val="20000"/>
                      </a:schemeClr>
                    </a:solidFill>
                  </a:tcPr>
                </a:tc>
              </a:tr>
              <a:tr h="302503">
                <a:tc>
                  <a:txBody>
                    <a:bodyPr/>
                    <a:lstStyle/>
                    <a:p>
                      <a:pPr algn="ctr"/>
                      <a:r>
                        <a:rPr lang="en-US" sz="900" dirty="0" smtClean="0"/>
                        <a:t>17</a:t>
                      </a:r>
                      <a:endParaRPr lang="en-US" sz="900" dirty="0"/>
                    </a:p>
                  </a:txBody>
                  <a:tcPr anchor="ctr"/>
                </a:tc>
                <a:tc>
                  <a:txBody>
                    <a:bodyPr/>
                    <a:lstStyle/>
                    <a:p>
                      <a:pPr algn="ctr"/>
                      <a:r>
                        <a:rPr lang="en-US" sz="1200" dirty="0" smtClean="0"/>
                        <a:t>SPI</a:t>
                      </a:r>
                      <a:r>
                        <a:rPr lang="en-US" sz="1200" baseline="0" dirty="0" smtClean="0"/>
                        <a:t> </a:t>
                      </a:r>
                      <a:r>
                        <a:rPr lang="en-US" sz="1200" dirty="0" smtClean="0"/>
                        <a:t>MISO</a:t>
                      </a:r>
                      <a:endParaRPr lang="en-US" sz="1200" dirty="0"/>
                    </a:p>
                  </a:txBody>
                  <a:tcPr anchor="ctr"/>
                </a:tc>
                <a:tc>
                  <a:txBody>
                    <a:bodyPr/>
                    <a:lstStyle/>
                    <a:p>
                      <a:pPr algn="ctr"/>
                      <a:r>
                        <a:rPr lang="en-US" sz="1000" dirty="0" smtClean="0"/>
                        <a:t>18</a:t>
                      </a:r>
                      <a:endParaRPr lang="en-US" sz="1000" dirty="0"/>
                    </a:p>
                  </a:txBody>
                  <a:tcPr anchor="ctr"/>
                </a:tc>
                <a:tc>
                  <a:txBody>
                    <a:bodyPr/>
                    <a:lstStyle/>
                    <a:p>
                      <a:pPr algn="ctr"/>
                      <a:r>
                        <a:rPr lang="en-US" sz="1200" dirty="0" smtClean="0"/>
                        <a:t>SPI SCK</a:t>
                      </a:r>
                      <a:endParaRPr lang="en-US" sz="1200" dirty="0"/>
                    </a:p>
                  </a:txBody>
                  <a:tcPr anchor="ctr"/>
                </a:tc>
              </a:tr>
              <a:tr h="302503">
                <a:tc>
                  <a:txBody>
                    <a:bodyPr/>
                    <a:lstStyle/>
                    <a:p>
                      <a:pPr algn="ctr"/>
                      <a:r>
                        <a:rPr lang="en-US" sz="900" dirty="0" smtClean="0"/>
                        <a:t>19</a:t>
                      </a:r>
                      <a:endParaRPr lang="en-US" sz="900" dirty="0"/>
                    </a:p>
                  </a:txBody>
                  <a:tcPr anchor="ctr">
                    <a:solidFill>
                      <a:schemeClr val="accent6">
                        <a:lumMod val="40000"/>
                        <a:lumOff val="60000"/>
                        <a:alpha val="20000"/>
                      </a:schemeClr>
                    </a:solidFill>
                  </a:tcPr>
                </a:tc>
                <a:tc>
                  <a:txBody>
                    <a:bodyPr/>
                    <a:lstStyle/>
                    <a:p>
                      <a:pPr algn="ctr"/>
                      <a:r>
                        <a:rPr lang="en-US" sz="1200" dirty="0" smtClean="0"/>
                        <a:t>GND</a:t>
                      </a:r>
                      <a:endParaRPr lang="en-US" sz="1200" dirty="0"/>
                    </a:p>
                  </a:txBody>
                  <a:tcPr anchor="ctr">
                    <a:solidFill>
                      <a:schemeClr val="accent6">
                        <a:lumMod val="40000"/>
                        <a:lumOff val="60000"/>
                        <a:alpha val="20000"/>
                      </a:schemeClr>
                    </a:solidFill>
                  </a:tcPr>
                </a:tc>
                <a:tc>
                  <a:txBody>
                    <a:bodyPr/>
                    <a:lstStyle/>
                    <a:p>
                      <a:pPr algn="ctr"/>
                      <a:r>
                        <a:rPr lang="en-US" sz="1000" dirty="0" smtClean="0"/>
                        <a:t>20</a:t>
                      </a:r>
                      <a:endParaRPr lang="en-US" sz="1000" dirty="0"/>
                    </a:p>
                  </a:txBody>
                  <a:tcPr anchor="ctr">
                    <a:solidFill>
                      <a:schemeClr val="accent6">
                        <a:lumMod val="40000"/>
                        <a:lumOff val="60000"/>
                        <a:alpha val="20000"/>
                      </a:schemeClr>
                    </a:solidFill>
                  </a:tcPr>
                </a:tc>
                <a:tc>
                  <a:txBody>
                    <a:bodyPr/>
                    <a:lstStyle/>
                    <a:p>
                      <a:pPr algn="ctr"/>
                      <a:r>
                        <a:rPr lang="en-US" sz="1200" dirty="0" smtClean="0"/>
                        <a:t>VCC</a:t>
                      </a:r>
                      <a:endParaRPr lang="en-US" sz="1200" dirty="0"/>
                    </a:p>
                  </a:txBody>
                  <a:tcPr anchor="ctr">
                    <a:solidFill>
                      <a:schemeClr val="accent6">
                        <a:lumMod val="40000"/>
                        <a:lumOff val="60000"/>
                        <a:alpha val="20000"/>
                      </a:schemeClr>
                    </a:solidFill>
                  </a:tcPr>
                </a:tc>
              </a:tr>
            </a:tbl>
          </a:graphicData>
        </a:graphic>
      </p:graphicFrame>
      <p:sp>
        <p:nvSpPr>
          <p:cNvPr id="7" name="TextBox 6"/>
          <p:cNvSpPr txBox="1"/>
          <p:nvPr/>
        </p:nvSpPr>
        <p:spPr>
          <a:xfrm>
            <a:off x="4572000" y="1640952"/>
            <a:ext cx="974063" cy="587831"/>
          </a:xfrm>
          <a:prstGeom prst="rect">
            <a:avLst/>
          </a:prstGeom>
          <a:solidFill>
            <a:srgbClr val="0070C0"/>
          </a:solidFill>
          <a:ln>
            <a:solidFill>
              <a:srgbClr val="002060"/>
            </a:solidFill>
          </a:ln>
        </p:spPr>
        <p:txBody>
          <a:bodyPr wrap="square" lIns="0" tIns="0" rIns="0" bIns="0" rtlCol="0" anchor="ctr" anchorCtr="1">
            <a:noAutofit/>
          </a:bodyPr>
          <a:lstStyle/>
          <a:p>
            <a:r>
              <a:rPr lang="fr-FR" sz="1100" dirty="0" err="1" smtClean="0">
                <a:solidFill>
                  <a:schemeClr val="bg1">
                    <a:lumMod val="75000"/>
                  </a:schemeClr>
                </a:solidFill>
              </a:rPr>
              <a:t>Xplained</a:t>
            </a:r>
            <a:r>
              <a:rPr lang="fr-FR" sz="1100" dirty="0" smtClean="0">
                <a:solidFill>
                  <a:schemeClr val="bg1">
                    <a:lumMod val="75000"/>
                  </a:schemeClr>
                </a:solidFill>
              </a:rPr>
              <a:t> Pro ID Chip ATSHA204</a:t>
            </a:r>
            <a:endParaRPr lang="fr-FR" sz="1100" dirty="0">
              <a:solidFill>
                <a:schemeClr val="bg1">
                  <a:lumMod val="75000"/>
                </a:schemeClr>
              </a:solidFill>
            </a:endParaRPr>
          </a:p>
        </p:txBody>
      </p:sp>
      <p:sp>
        <p:nvSpPr>
          <p:cNvPr id="9" name="TextBox 8"/>
          <p:cNvSpPr txBox="1"/>
          <p:nvPr/>
        </p:nvSpPr>
        <p:spPr>
          <a:xfrm>
            <a:off x="7988043" y="3302349"/>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Module</a:t>
            </a:r>
            <a:endParaRPr lang="fr-FR" sz="1100" dirty="0">
              <a:solidFill>
                <a:schemeClr val="bg1">
                  <a:lumMod val="75000"/>
                </a:schemeClr>
              </a:solidFill>
            </a:endParaRPr>
          </a:p>
        </p:txBody>
      </p:sp>
      <p:cxnSp>
        <p:nvCxnSpPr>
          <p:cNvPr id="10" name="Straight Connector 9"/>
          <p:cNvCxnSpPr/>
          <p:nvPr/>
        </p:nvCxnSpPr>
        <p:spPr>
          <a:xfrm>
            <a:off x="6781801" y="1943101"/>
            <a:ext cx="0" cy="7238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64936" y="1562904"/>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a:solidFill>
                  <a:schemeClr val="bg1">
                    <a:lumMod val="75000"/>
                  </a:schemeClr>
                </a:solidFill>
              </a:rPr>
              <a:t>WINC 1500 DEBUG </a:t>
            </a:r>
            <a:r>
              <a:rPr lang="fr-FR" sz="1100" dirty="0" smtClean="0">
                <a:solidFill>
                  <a:schemeClr val="bg1">
                    <a:lumMod val="75000"/>
                  </a:schemeClr>
                </a:solidFill>
              </a:rPr>
              <a:t>UART</a:t>
            </a:r>
            <a:endParaRPr lang="fr-FR" sz="1100" dirty="0">
              <a:solidFill>
                <a:schemeClr val="bg1">
                  <a:lumMod val="75000"/>
                </a:schemeClr>
              </a:solidFill>
            </a:endParaRPr>
          </a:p>
        </p:txBody>
      </p:sp>
      <p:cxnSp>
        <p:nvCxnSpPr>
          <p:cNvPr id="12" name="Straight Connector 11"/>
          <p:cNvCxnSpPr/>
          <p:nvPr/>
        </p:nvCxnSpPr>
        <p:spPr>
          <a:xfrm flipH="1">
            <a:off x="7319793" y="3429000"/>
            <a:ext cx="668250"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76675" y="5182962"/>
            <a:ext cx="1000649" cy="381000"/>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WINC 1500 DEBUG (I</a:t>
            </a:r>
            <a:r>
              <a:rPr lang="fr-FR" sz="1100" baseline="30000" dirty="0" smtClean="0">
                <a:solidFill>
                  <a:schemeClr val="bg1">
                    <a:lumMod val="75000"/>
                  </a:schemeClr>
                </a:solidFill>
              </a:rPr>
              <a:t>2</a:t>
            </a:r>
            <a:r>
              <a:rPr lang="fr-FR" sz="1100" dirty="0" smtClean="0">
                <a:solidFill>
                  <a:schemeClr val="bg1">
                    <a:lumMod val="75000"/>
                  </a:schemeClr>
                </a:solidFill>
              </a:rPr>
              <a:t>C)</a:t>
            </a:r>
            <a:endParaRPr lang="fr-FR" sz="1100" dirty="0">
              <a:solidFill>
                <a:schemeClr val="bg1">
                  <a:lumMod val="75000"/>
                </a:schemeClr>
              </a:solidFill>
            </a:endParaRPr>
          </a:p>
        </p:txBody>
      </p:sp>
      <p:cxnSp>
        <p:nvCxnSpPr>
          <p:cNvPr id="16" name="Straight Connector 15"/>
          <p:cNvCxnSpPr/>
          <p:nvPr/>
        </p:nvCxnSpPr>
        <p:spPr>
          <a:xfrm flipH="1">
            <a:off x="6477000" y="4039963"/>
            <a:ext cx="1" cy="1142999"/>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24400" y="4937445"/>
            <a:ext cx="957524" cy="538698"/>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1100" dirty="0" smtClean="0">
                <a:solidFill>
                  <a:schemeClr val="bg1">
                    <a:lumMod val="75000"/>
                  </a:schemeClr>
                </a:solidFill>
              </a:rPr>
              <a:t>Power </a:t>
            </a:r>
            <a:r>
              <a:rPr lang="fr-FR" sz="1100" dirty="0" err="1" smtClean="0">
                <a:solidFill>
                  <a:schemeClr val="bg1">
                    <a:lumMod val="75000"/>
                  </a:schemeClr>
                </a:solidFill>
              </a:rPr>
              <a:t>Measurment</a:t>
            </a:r>
            <a:r>
              <a:rPr lang="fr-FR" sz="1100" dirty="0" smtClean="0">
                <a:solidFill>
                  <a:schemeClr val="bg1">
                    <a:lumMod val="75000"/>
                  </a:schemeClr>
                </a:solidFill>
              </a:rPr>
              <a:t> </a:t>
            </a:r>
            <a:r>
              <a:rPr lang="fr-FR" sz="1100" dirty="0" err="1" smtClean="0">
                <a:solidFill>
                  <a:schemeClr val="bg1">
                    <a:lumMod val="75000"/>
                  </a:schemeClr>
                </a:solidFill>
              </a:rPr>
              <a:t>Jumper</a:t>
            </a:r>
            <a:endParaRPr lang="fr-FR" sz="1100" dirty="0">
              <a:solidFill>
                <a:schemeClr val="bg1">
                  <a:lumMod val="75000"/>
                </a:schemeClr>
              </a:solidFill>
            </a:endParaRPr>
          </a:p>
        </p:txBody>
      </p:sp>
      <p:cxnSp>
        <p:nvCxnSpPr>
          <p:cNvPr id="18" name="Straight Connector 17"/>
          <p:cNvCxnSpPr/>
          <p:nvPr/>
        </p:nvCxnSpPr>
        <p:spPr>
          <a:xfrm>
            <a:off x="5181600" y="4191000"/>
            <a:ext cx="0" cy="746445"/>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067301" y="2247900"/>
            <a:ext cx="1" cy="34290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Atmel Studio </a:t>
            </a:r>
            <a:r>
              <a:rPr lang="fr-FR" dirty="0" smtClean="0">
                <a:hlinkClick r:id="rId2"/>
              </a:rPr>
              <a:t>http</a:t>
            </a:r>
            <a:r>
              <a:rPr lang="fr-FR" dirty="0">
                <a:hlinkClick r:id="rId2"/>
              </a:rPr>
              <a:t>://</a:t>
            </a:r>
            <a:r>
              <a:rPr lang="fr-FR" dirty="0" smtClean="0">
                <a:hlinkClick r:id="rId2"/>
              </a:rPr>
              <a:t>www.atmel.com/tools/atmelstudio.aspx#download</a:t>
            </a:r>
            <a:endParaRPr lang="fr-FR" dirty="0" smtClean="0"/>
          </a:p>
          <a:p>
            <a:r>
              <a:rPr lang="fr-FR" dirty="0"/>
              <a:t>Arduino IDE </a:t>
            </a:r>
            <a:r>
              <a:rPr lang="fr-FR" dirty="0">
                <a:hlinkClick r:id="rId3"/>
              </a:rPr>
              <a:t>https://</a:t>
            </a:r>
            <a:r>
              <a:rPr lang="fr-FR" dirty="0" smtClean="0">
                <a:hlinkClick r:id="rId3"/>
              </a:rPr>
              <a:t>www.arduino.cc/en/Main/Software</a:t>
            </a:r>
            <a:endParaRPr lang="fr-FR" dirty="0" smtClean="0"/>
          </a:p>
          <a:p>
            <a:r>
              <a:rPr lang="fr-FR" dirty="0" smtClean="0"/>
              <a:t>Atmel </a:t>
            </a:r>
            <a:r>
              <a:rPr lang="fr-FR" dirty="0" err="1" smtClean="0"/>
              <a:t>University</a:t>
            </a:r>
            <a:r>
              <a:rPr lang="fr-FR" dirty="0"/>
              <a:t> France </a:t>
            </a:r>
            <a:r>
              <a:rPr lang="fr-FR" dirty="0">
                <a:hlinkClick r:id="rId4"/>
              </a:rPr>
              <a:t>http://atmeluniversityfrance.github.io</a:t>
            </a:r>
            <a:r>
              <a:rPr lang="fr-FR" dirty="0" smtClean="0">
                <a:hlinkClick r:id="rId4"/>
              </a:rPr>
              <a:t>/</a:t>
            </a:r>
            <a:r>
              <a:rPr lang="fr-FR" dirty="0" smtClean="0"/>
              <a:t> </a:t>
            </a:r>
          </a:p>
          <a:p>
            <a:r>
              <a:rPr lang="fr-FR" dirty="0"/>
              <a:t>Atmega328p-xmini wiki </a:t>
            </a:r>
            <a:r>
              <a:rPr lang="fr-FR" dirty="0">
                <a:hlinkClick r:id="rId5"/>
              </a:rPr>
              <a:t>https://</a:t>
            </a:r>
            <a:r>
              <a:rPr lang="fr-FR" dirty="0" smtClean="0">
                <a:hlinkClick r:id="rId5"/>
              </a:rPr>
              <a:t>github.com/AtmelUniversityFrance/atmel-avr-xmini-boardmanagermodule/wiki</a:t>
            </a:r>
            <a:endParaRPr lang="fr-FR" dirty="0" smtClean="0"/>
          </a:p>
          <a:p>
            <a:r>
              <a:rPr lang="fr-FR" dirty="0" smtClean="0"/>
              <a:t>SAMD21/W25-XPRO </a:t>
            </a:r>
            <a:r>
              <a:rPr lang="fr-FR" dirty="0"/>
              <a:t>wiki </a:t>
            </a:r>
            <a:r>
              <a:rPr lang="fr-FR" dirty="0">
                <a:hlinkClick r:id="rId6"/>
              </a:rPr>
              <a:t>https://</a:t>
            </a:r>
            <a:r>
              <a:rPr lang="fr-FR" dirty="0" smtClean="0">
                <a:hlinkClick r:id="rId6"/>
              </a:rPr>
              <a:t>github.com/AtmelUniversityFrance/atmel-samd21-xpro-boardmanagermodule/wiki</a:t>
            </a:r>
            <a:endParaRPr lang="fr-FR" dirty="0" smtClean="0"/>
          </a:p>
          <a:p>
            <a:endParaRPr lang="fr-FR" dirty="0"/>
          </a:p>
        </p:txBody>
      </p:sp>
      <p:sp>
        <p:nvSpPr>
          <p:cNvPr id="3" name="Title 2"/>
          <p:cNvSpPr>
            <a:spLocks noGrp="1"/>
          </p:cNvSpPr>
          <p:nvPr>
            <p:ph type="title"/>
          </p:nvPr>
        </p:nvSpPr>
        <p:spPr/>
        <p:txBody>
          <a:bodyPr/>
          <a:lstStyle/>
          <a:p>
            <a:r>
              <a:rPr lang="fr-FR" dirty="0" err="1" smtClean="0"/>
              <a:t>References</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91659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Arduino IDE</a:t>
            </a:r>
          </a:p>
          <a:p>
            <a:pPr lvl="1"/>
            <a:r>
              <a:rPr lang="fr-FR" dirty="0" err="1" smtClean="0"/>
              <a:t>Based</a:t>
            </a:r>
            <a:r>
              <a:rPr lang="fr-FR" dirty="0" smtClean="0"/>
              <a:t> on </a:t>
            </a:r>
            <a:r>
              <a:rPr lang="fr-FR" dirty="0" err="1" smtClean="0"/>
              <a:t>Processing</a:t>
            </a:r>
            <a:r>
              <a:rPr lang="fr-FR" dirty="0" smtClean="0"/>
              <a:t> (Java) + ARM GCC</a:t>
            </a:r>
          </a:p>
          <a:p>
            <a:pPr lvl="1"/>
            <a:r>
              <a:rPr lang="fr-FR" dirty="0" smtClean="0"/>
              <a:t>Application </a:t>
            </a:r>
            <a:r>
              <a:rPr lang="fr-FR" dirty="0" err="1" smtClean="0"/>
              <a:t>based</a:t>
            </a:r>
            <a:r>
              <a:rPr lang="fr-FR" dirty="0" smtClean="0"/>
              <a:t> on Arduino API + </a:t>
            </a:r>
            <a:r>
              <a:rPr lang="fr-FR" dirty="0" err="1" smtClean="0"/>
              <a:t>libraries</a:t>
            </a:r>
            <a:endParaRPr lang="fr-FR" dirty="0" smtClean="0"/>
          </a:p>
          <a:p>
            <a:r>
              <a:rPr lang="fr-FR" dirty="0" smtClean="0"/>
              <a:t>Atmel Studio</a:t>
            </a:r>
          </a:p>
          <a:p>
            <a:pPr lvl="1"/>
            <a:r>
              <a:rPr lang="fr-FR" dirty="0" err="1" smtClean="0"/>
              <a:t>Based</a:t>
            </a:r>
            <a:r>
              <a:rPr lang="fr-FR" dirty="0" smtClean="0"/>
              <a:t> on Microsoft Visual Studio CLI + ARM GCC </a:t>
            </a:r>
          </a:p>
          <a:p>
            <a:pPr lvl="1"/>
            <a:r>
              <a:rPr lang="fr-FR" dirty="0" smtClean="0"/>
              <a:t>Application </a:t>
            </a:r>
            <a:r>
              <a:rPr lang="fr-FR" dirty="0" err="1" smtClean="0"/>
              <a:t>based</a:t>
            </a:r>
            <a:r>
              <a:rPr lang="fr-FR" dirty="0" smtClean="0"/>
              <a:t> on Atmel Software Framework</a:t>
            </a:r>
          </a:p>
          <a:p>
            <a:pPr lvl="1"/>
            <a:endParaRPr lang="fr-FR" dirty="0" smtClean="0"/>
          </a:p>
          <a:p>
            <a:r>
              <a:rPr lang="fr-FR" dirty="0" err="1" smtClean="0"/>
              <a:t>Available</a:t>
            </a:r>
            <a:r>
              <a:rPr lang="fr-FR" dirty="0" smtClean="0"/>
              <a:t> base kits in Arduino </a:t>
            </a:r>
            <a:r>
              <a:rPr lang="fr-FR" dirty="0" err="1" smtClean="0"/>
              <a:t>context</a:t>
            </a:r>
            <a:endParaRPr lang="fr-FR" dirty="0" smtClean="0"/>
          </a:p>
          <a:p>
            <a:pPr lvl="1"/>
            <a:r>
              <a:rPr lang="fr-FR" dirty="0" smtClean="0"/>
              <a:t>AVR ATMEGA328P </a:t>
            </a:r>
            <a:r>
              <a:rPr lang="fr-FR" dirty="0" err="1" smtClean="0"/>
              <a:t>Xplained</a:t>
            </a:r>
            <a:r>
              <a:rPr lang="fr-FR" dirty="0" smtClean="0"/>
              <a:t> mini</a:t>
            </a:r>
          </a:p>
          <a:p>
            <a:pPr lvl="1"/>
            <a:r>
              <a:rPr lang="fr-FR" dirty="0" smtClean="0"/>
              <a:t>SAMD21 </a:t>
            </a:r>
            <a:r>
              <a:rPr lang="fr-FR" dirty="0" err="1" smtClean="0"/>
              <a:t>Xplained</a:t>
            </a:r>
            <a:r>
              <a:rPr lang="fr-FR" dirty="0" smtClean="0"/>
              <a:t> Pro + </a:t>
            </a:r>
            <a:r>
              <a:rPr lang="fr-FR" dirty="0" err="1" smtClean="0"/>
              <a:t>Xplained</a:t>
            </a:r>
            <a:r>
              <a:rPr lang="fr-FR" dirty="0" smtClean="0"/>
              <a:t> extensions</a:t>
            </a:r>
          </a:p>
          <a:p>
            <a:pPr lvl="1"/>
            <a:r>
              <a:rPr lang="fr-FR" dirty="0" smtClean="0"/>
              <a:t>SAMW25 </a:t>
            </a:r>
            <a:r>
              <a:rPr lang="fr-FR" dirty="0" err="1" smtClean="0"/>
              <a:t>Xplained</a:t>
            </a:r>
            <a:r>
              <a:rPr lang="fr-FR" dirty="0" smtClean="0"/>
              <a:t> Pro</a:t>
            </a:r>
            <a:r>
              <a:rPr lang="fr-FR" dirty="0"/>
              <a:t> + </a:t>
            </a:r>
            <a:r>
              <a:rPr lang="fr-FR" dirty="0" err="1"/>
              <a:t>Xplained</a:t>
            </a:r>
            <a:r>
              <a:rPr lang="fr-FR" dirty="0"/>
              <a:t> extensions</a:t>
            </a:r>
            <a:endParaRPr lang="fr-FR" dirty="0" smtClean="0"/>
          </a:p>
          <a:p>
            <a:pPr lvl="1"/>
            <a:endParaRPr lang="fr-FR" dirty="0" smtClean="0"/>
          </a:p>
          <a:p>
            <a:r>
              <a:rPr lang="fr-FR" dirty="0" err="1" smtClean="0"/>
              <a:t>Available</a:t>
            </a:r>
            <a:r>
              <a:rPr lang="fr-FR" dirty="0" smtClean="0"/>
              <a:t> base kits in Atmel Studio </a:t>
            </a:r>
            <a:r>
              <a:rPr lang="fr-FR" dirty="0" err="1" smtClean="0"/>
              <a:t>context</a:t>
            </a:r>
            <a:endParaRPr lang="fr-FR" dirty="0" smtClean="0"/>
          </a:p>
          <a:p>
            <a:pPr lvl="1"/>
            <a:r>
              <a:rPr lang="fr-FR" dirty="0"/>
              <a:t>SAMD21 </a:t>
            </a:r>
            <a:r>
              <a:rPr lang="fr-FR" dirty="0" err="1"/>
              <a:t>Xplained</a:t>
            </a:r>
            <a:r>
              <a:rPr lang="fr-FR" dirty="0"/>
              <a:t> </a:t>
            </a:r>
            <a:r>
              <a:rPr lang="fr-FR" dirty="0" smtClean="0"/>
              <a:t>Pro + </a:t>
            </a:r>
            <a:r>
              <a:rPr lang="fr-FR" dirty="0" err="1" smtClean="0"/>
              <a:t>Xplained</a:t>
            </a:r>
            <a:r>
              <a:rPr lang="fr-FR" dirty="0" smtClean="0"/>
              <a:t> extensions</a:t>
            </a:r>
            <a:endParaRPr lang="fr-FR" dirty="0"/>
          </a:p>
          <a:p>
            <a:pPr lvl="1"/>
            <a:r>
              <a:rPr lang="fr-FR" dirty="0"/>
              <a:t>SAMW25 </a:t>
            </a:r>
            <a:r>
              <a:rPr lang="fr-FR" dirty="0" err="1"/>
              <a:t>Xplained</a:t>
            </a:r>
            <a:r>
              <a:rPr lang="fr-FR" dirty="0"/>
              <a:t> </a:t>
            </a:r>
            <a:r>
              <a:rPr lang="fr-FR" dirty="0" smtClean="0"/>
              <a:t>Pro</a:t>
            </a:r>
            <a:r>
              <a:rPr lang="fr-FR" dirty="0"/>
              <a:t> + </a:t>
            </a:r>
            <a:r>
              <a:rPr lang="fr-FR" dirty="0" err="1"/>
              <a:t>Xplained</a:t>
            </a:r>
            <a:r>
              <a:rPr lang="fr-FR" dirty="0"/>
              <a:t> extensions</a:t>
            </a:r>
          </a:p>
          <a:p>
            <a:pPr lvl="1"/>
            <a:r>
              <a:rPr lang="fr-FR" dirty="0" smtClean="0"/>
              <a:t>SAM4E </a:t>
            </a:r>
            <a:r>
              <a:rPr lang="fr-FR" dirty="0" err="1" smtClean="0"/>
              <a:t>Xplained</a:t>
            </a:r>
            <a:r>
              <a:rPr lang="fr-FR" dirty="0" smtClean="0"/>
              <a:t> Pro</a:t>
            </a:r>
            <a:r>
              <a:rPr lang="fr-FR" dirty="0"/>
              <a:t> + </a:t>
            </a:r>
            <a:r>
              <a:rPr lang="fr-FR" dirty="0" err="1"/>
              <a:t>Xplained</a:t>
            </a:r>
            <a:r>
              <a:rPr lang="fr-FR" dirty="0"/>
              <a:t> extensions</a:t>
            </a:r>
            <a:endParaRPr lang="fr-FR" dirty="0" smtClean="0"/>
          </a:p>
        </p:txBody>
      </p:sp>
      <p:sp>
        <p:nvSpPr>
          <p:cNvPr id="3" name="Title 2"/>
          <p:cNvSpPr>
            <a:spLocks noGrp="1"/>
          </p:cNvSpPr>
          <p:nvPr>
            <p:ph type="title"/>
          </p:nvPr>
        </p:nvSpPr>
        <p:spPr/>
        <p:txBody>
          <a:bodyPr/>
          <a:lstStyle/>
          <a:p>
            <a:r>
              <a:rPr lang="fr-FR" dirty="0" smtClean="0"/>
              <a:t>Tools</a:t>
            </a:r>
            <a:endParaRPr lang="fr-FR" dirty="0"/>
          </a:p>
        </p:txBody>
      </p:sp>
      <p:sp>
        <p:nvSpPr>
          <p:cNvPr id="4" name="Text Placeholder 3"/>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15573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p:txBody>
      </p:sp>
      <p:sp>
        <p:nvSpPr>
          <p:cNvPr id="13" name="Title 12"/>
          <p:cNvSpPr>
            <a:spLocks noGrp="1"/>
          </p:cNvSpPr>
          <p:nvPr>
            <p:ph type="title"/>
          </p:nvPr>
        </p:nvSpPr>
        <p:spPr/>
        <p:txBody>
          <a:bodyPr/>
          <a:lstStyle/>
          <a:p>
            <a:r>
              <a:rPr lang="en-US" dirty="0" smtClean="0"/>
              <a:t>Kits usable with Arduino IDE</a:t>
            </a:r>
            <a:endParaRPr lang="en-US" dirty="0"/>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521294" y="1452590"/>
            <a:ext cx="3072216" cy="4643410"/>
          </a:xfrm>
          <a:prstGeom prst="rect">
            <a:avLst/>
          </a:prstGeom>
        </p:spPr>
      </p:pic>
      <p:cxnSp>
        <p:nvCxnSpPr>
          <p:cNvPr id="66" name="Straight Connector 65"/>
          <p:cNvCxnSpPr/>
          <p:nvPr/>
        </p:nvCxnSpPr>
        <p:spPr>
          <a:xfrm>
            <a:off x="7443986"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33774"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02884"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33774"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398461"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33777"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02887"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533777"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03949"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39265"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08375"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39265"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03952"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39268"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08378"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39268"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91684"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597077"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600" dirty="0">
              <a:solidFill>
                <a:schemeClr val="bg1">
                  <a:lumMod val="75000"/>
                </a:schemeClr>
              </a:solidFill>
            </a:endParaRPr>
          </a:p>
        </p:txBody>
      </p:sp>
      <p:sp>
        <p:nvSpPr>
          <p:cNvPr id="84" name="TextBox 83"/>
          <p:cNvSpPr txBox="1"/>
          <p:nvPr/>
        </p:nvSpPr>
        <p:spPr>
          <a:xfrm>
            <a:off x="8102400"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8102400"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603112"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603112"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8102400"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800" dirty="0">
              <a:solidFill>
                <a:schemeClr val="tx1"/>
              </a:solidFill>
            </a:endParaRPr>
          </a:p>
        </p:txBody>
      </p:sp>
      <p:sp>
        <p:nvSpPr>
          <p:cNvPr id="89" name="TextBox 88"/>
          <p:cNvSpPr txBox="1"/>
          <p:nvPr/>
        </p:nvSpPr>
        <p:spPr>
          <a:xfrm>
            <a:off x="8102400"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SPI1/MOSI</a:t>
            </a:r>
            <a:endParaRPr lang="fr-FR" sz="600" dirty="0">
              <a:solidFill>
                <a:schemeClr val="tx1"/>
              </a:solidFill>
            </a:endParaRPr>
          </a:p>
        </p:txBody>
      </p:sp>
      <p:sp>
        <p:nvSpPr>
          <p:cNvPr id="90" name="TextBox 89"/>
          <p:cNvSpPr txBox="1"/>
          <p:nvPr/>
        </p:nvSpPr>
        <p:spPr>
          <a:xfrm>
            <a:off x="6597077"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7091684"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597077"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597077"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SPI1/MISO</a:t>
            </a:r>
            <a:endParaRPr lang="fr-FR" sz="600" dirty="0">
              <a:solidFill>
                <a:schemeClr val="bg1">
                  <a:lumMod val="75000"/>
                </a:schemeClr>
              </a:solidFill>
            </a:endParaRPr>
          </a:p>
        </p:txBody>
      </p:sp>
      <p:sp>
        <p:nvSpPr>
          <p:cNvPr id="94" name="TextBox 93"/>
          <p:cNvSpPr txBox="1"/>
          <p:nvPr/>
        </p:nvSpPr>
        <p:spPr>
          <a:xfrm>
            <a:off x="7091684"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SPI1/SS</a:t>
            </a:r>
            <a:endParaRPr lang="fr-FR" sz="600" dirty="0">
              <a:solidFill>
                <a:schemeClr val="bg1">
                  <a:lumMod val="75000"/>
                </a:schemeClr>
              </a:solidFill>
            </a:endParaRPr>
          </a:p>
        </p:txBody>
      </p:sp>
      <p:sp>
        <p:nvSpPr>
          <p:cNvPr id="95" name="TextBox 94"/>
          <p:cNvSpPr txBox="1"/>
          <p:nvPr/>
        </p:nvSpPr>
        <p:spPr>
          <a:xfrm>
            <a:off x="7603112"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600" dirty="0">
              <a:solidFill>
                <a:schemeClr val="tx1"/>
              </a:solidFill>
            </a:endParaRPr>
          </a:p>
        </p:txBody>
      </p:sp>
      <p:sp>
        <p:nvSpPr>
          <p:cNvPr id="96" name="TextBox 95"/>
          <p:cNvSpPr txBox="1"/>
          <p:nvPr/>
        </p:nvSpPr>
        <p:spPr>
          <a:xfrm>
            <a:off x="7603112"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SPI1/SCK</a:t>
            </a:r>
            <a:endParaRPr lang="fr-FR" sz="600" dirty="0">
              <a:solidFill>
                <a:schemeClr val="tx1"/>
              </a:solidFill>
            </a:endParaRPr>
          </a:p>
        </p:txBody>
      </p:sp>
      <p:sp>
        <p:nvSpPr>
          <p:cNvPr id="97" name="TextBox 96"/>
          <p:cNvSpPr txBox="1"/>
          <p:nvPr/>
        </p:nvSpPr>
        <p:spPr>
          <a:xfrm>
            <a:off x="7091684"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cxnSp>
        <p:nvCxnSpPr>
          <p:cNvPr id="99" name="Straight Connector 98"/>
          <p:cNvCxnSpPr/>
          <p:nvPr/>
        </p:nvCxnSpPr>
        <p:spPr>
          <a:xfrm>
            <a:off x="7443986"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33774"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02884"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533774"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98461"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533777"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002887"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533777"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03949"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39265"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008375"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539265"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403952"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539268"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08378"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539268"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91684"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116" name="TextBox 115"/>
          <p:cNvSpPr txBox="1"/>
          <p:nvPr/>
        </p:nvSpPr>
        <p:spPr>
          <a:xfrm>
            <a:off x="6597077"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Ser1/RX</a:t>
            </a:r>
            <a:endParaRPr lang="fr-FR" sz="600" dirty="0">
              <a:solidFill>
                <a:schemeClr val="bg1">
                  <a:lumMod val="75000"/>
                </a:schemeClr>
              </a:solidFill>
            </a:endParaRPr>
          </a:p>
        </p:txBody>
      </p:sp>
      <p:sp>
        <p:nvSpPr>
          <p:cNvPr id="117" name="TextBox 116"/>
          <p:cNvSpPr txBox="1"/>
          <p:nvPr/>
        </p:nvSpPr>
        <p:spPr>
          <a:xfrm>
            <a:off x="8102400"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118" name="TextBox 117"/>
          <p:cNvSpPr txBox="1"/>
          <p:nvPr/>
        </p:nvSpPr>
        <p:spPr>
          <a:xfrm>
            <a:off x="8102400"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D17</a:t>
            </a:r>
            <a:endParaRPr lang="fr-FR" sz="800" dirty="0">
              <a:solidFill>
                <a:schemeClr val="tx1"/>
              </a:solidFill>
            </a:endParaRPr>
          </a:p>
        </p:txBody>
      </p:sp>
      <p:sp>
        <p:nvSpPr>
          <p:cNvPr id="119" name="TextBox 118"/>
          <p:cNvSpPr txBox="1"/>
          <p:nvPr/>
        </p:nvSpPr>
        <p:spPr>
          <a:xfrm>
            <a:off x="7603112"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120" name="TextBox 119"/>
          <p:cNvSpPr txBox="1"/>
          <p:nvPr/>
        </p:nvSpPr>
        <p:spPr>
          <a:xfrm>
            <a:off x="7603112"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121" name="TextBox 120"/>
          <p:cNvSpPr txBox="1"/>
          <p:nvPr/>
        </p:nvSpPr>
        <p:spPr>
          <a:xfrm>
            <a:off x="8102400"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600" dirty="0">
              <a:solidFill>
                <a:schemeClr val="tx1"/>
              </a:solidFill>
            </a:endParaRPr>
          </a:p>
        </p:txBody>
      </p:sp>
      <p:sp>
        <p:nvSpPr>
          <p:cNvPr id="122" name="TextBox 121"/>
          <p:cNvSpPr txBox="1"/>
          <p:nvPr/>
        </p:nvSpPr>
        <p:spPr>
          <a:xfrm>
            <a:off x="8102400"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SPI/MOSI</a:t>
            </a:r>
            <a:endParaRPr lang="fr-FR" sz="600" dirty="0">
              <a:solidFill>
                <a:schemeClr val="tx1"/>
              </a:solidFill>
            </a:endParaRPr>
          </a:p>
        </p:txBody>
      </p:sp>
      <p:sp>
        <p:nvSpPr>
          <p:cNvPr id="123" name="TextBox 122"/>
          <p:cNvSpPr txBox="1"/>
          <p:nvPr/>
        </p:nvSpPr>
        <p:spPr>
          <a:xfrm>
            <a:off x="6597077"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124" name="TextBox 123"/>
          <p:cNvSpPr txBox="1"/>
          <p:nvPr/>
        </p:nvSpPr>
        <p:spPr>
          <a:xfrm>
            <a:off x="7091684"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D16</a:t>
            </a:r>
            <a:endParaRPr lang="fr-FR" sz="800" dirty="0">
              <a:solidFill>
                <a:schemeClr val="bg1">
                  <a:lumMod val="75000"/>
                </a:schemeClr>
              </a:solidFill>
            </a:endParaRPr>
          </a:p>
        </p:txBody>
      </p:sp>
      <p:sp>
        <p:nvSpPr>
          <p:cNvPr id="125" name="TextBox 124"/>
          <p:cNvSpPr txBox="1"/>
          <p:nvPr/>
        </p:nvSpPr>
        <p:spPr>
          <a:xfrm>
            <a:off x="6597077"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126" name="TextBox 125"/>
          <p:cNvSpPr txBox="1"/>
          <p:nvPr/>
        </p:nvSpPr>
        <p:spPr>
          <a:xfrm>
            <a:off x="6597077"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SPI/MISO</a:t>
            </a:r>
            <a:endParaRPr lang="fr-FR" sz="600" dirty="0">
              <a:solidFill>
                <a:schemeClr val="bg1">
                  <a:lumMod val="75000"/>
                </a:schemeClr>
              </a:solidFill>
            </a:endParaRPr>
          </a:p>
        </p:txBody>
      </p:sp>
      <p:sp>
        <p:nvSpPr>
          <p:cNvPr id="127" name="TextBox 126"/>
          <p:cNvSpPr txBox="1"/>
          <p:nvPr/>
        </p:nvSpPr>
        <p:spPr>
          <a:xfrm>
            <a:off x="7091684"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SPI/SS</a:t>
            </a:r>
            <a:endParaRPr lang="fr-FR" sz="600" dirty="0">
              <a:solidFill>
                <a:schemeClr val="bg1">
                  <a:lumMod val="75000"/>
                </a:schemeClr>
              </a:solidFill>
            </a:endParaRPr>
          </a:p>
        </p:txBody>
      </p:sp>
      <p:sp>
        <p:nvSpPr>
          <p:cNvPr id="128" name="TextBox 127"/>
          <p:cNvSpPr txBox="1"/>
          <p:nvPr/>
        </p:nvSpPr>
        <p:spPr>
          <a:xfrm>
            <a:off x="7603112"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Ser1/TX</a:t>
            </a:r>
            <a:endParaRPr lang="fr-FR" sz="600" dirty="0">
              <a:solidFill>
                <a:schemeClr val="tx1"/>
              </a:solidFill>
            </a:endParaRPr>
          </a:p>
        </p:txBody>
      </p:sp>
      <p:sp>
        <p:nvSpPr>
          <p:cNvPr id="129" name="TextBox 128"/>
          <p:cNvSpPr txBox="1"/>
          <p:nvPr/>
        </p:nvSpPr>
        <p:spPr>
          <a:xfrm>
            <a:off x="7603112"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SPI/SCK</a:t>
            </a:r>
            <a:endParaRPr lang="fr-FR" sz="600" dirty="0">
              <a:solidFill>
                <a:schemeClr val="tx1"/>
              </a:solidFill>
            </a:endParaRPr>
          </a:p>
        </p:txBody>
      </p:sp>
      <p:sp>
        <p:nvSpPr>
          <p:cNvPr id="130" name="TextBox 129"/>
          <p:cNvSpPr txBox="1"/>
          <p:nvPr/>
        </p:nvSpPr>
        <p:spPr>
          <a:xfrm>
            <a:off x="7091684"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6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rot="-5400000">
            <a:off x="132147" y="3350963"/>
            <a:ext cx="1408176" cy="1109472"/>
          </a:xfrm>
          <a:prstGeom prst="rect">
            <a:avLst/>
          </a:prstGeom>
        </p:spPr>
      </p:pic>
      <p:cxnSp>
        <p:nvCxnSpPr>
          <p:cNvPr id="132" name="Straight Connector 131"/>
          <p:cNvCxnSpPr/>
          <p:nvPr/>
        </p:nvCxnSpPr>
        <p:spPr>
          <a:xfrm>
            <a:off x="2262386" y="350150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352174" y="350150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821284" y="361104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352174" y="361104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16861" y="371820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352177" y="371820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821287" y="382774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352177" y="382774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222349" y="393463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57665" y="393463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826775" y="404416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357665" y="40441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22352" y="415132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357668" y="415132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6778" y="426086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357668" y="426086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910084" y="34300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49" name="TextBox 148"/>
          <p:cNvSpPr txBox="1"/>
          <p:nvPr/>
        </p:nvSpPr>
        <p:spPr>
          <a:xfrm>
            <a:off x="1415477" y="39706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800" dirty="0">
              <a:solidFill>
                <a:schemeClr val="bg1">
                  <a:lumMod val="75000"/>
                </a:schemeClr>
              </a:solidFill>
            </a:endParaRPr>
          </a:p>
        </p:txBody>
      </p:sp>
      <p:sp>
        <p:nvSpPr>
          <p:cNvPr id="150" name="TextBox 149"/>
          <p:cNvSpPr txBox="1"/>
          <p:nvPr/>
        </p:nvSpPr>
        <p:spPr>
          <a:xfrm>
            <a:off x="2920800" y="343176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51" name="TextBox 150"/>
          <p:cNvSpPr txBox="1"/>
          <p:nvPr/>
        </p:nvSpPr>
        <p:spPr>
          <a:xfrm>
            <a:off x="2920800" y="364243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52" name="TextBox 151"/>
          <p:cNvSpPr txBox="1"/>
          <p:nvPr/>
        </p:nvSpPr>
        <p:spPr>
          <a:xfrm>
            <a:off x="2421512" y="35358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53" name="TextBox 152"/>
          <p:cNvSpPr txBox="1"/>
          <p:nvPr/>
        </p:nvSpPr>
        <p:spPr>
          <a:xfrm>
            <a:off x="2421512" y="37567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54" name="TextBox 153"/>
          <p:cNvSpPr txBox="1"/>
          <p:nvPr/>
        </p:nvSpPr>
        <p:spPr>
          <a:xfrm>
            <a:off x="2920800" y="38608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700" dirty="0">
              <a:solidFill>
                <a:schemeClr val="tx1"/>
              </a:solidFill>
            </a:endParaRPr>
          </a:p>
        </p:txBody>
      </p:sp>
      <p:sp>
        <p:nvSpPr>
          <p:cNvPr id="155" name="TextBox 154"/>
          <p:cNvSpPr txBox="1"/>
          <p:nvPr/>
        </p:nvSpPr>
        <p:spPr>
          <a:xfrm>
            <a:off x="2920800" y="408107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SPI2/MOSI</a:t>
            </a:r>
            <a:endParaRPr lang="fr-FR" sz="800" dirty="0">
              <a:solidFill>
                <a:schemeClr val="tx1"/>
              </a:solidFill>
            </a:endParaRPr>
          </a:p>
        </p:txBody>
      </p:sp>
      <p:sp>
        <p:nvSpPr>
          <p:cNvPr id="156" name="TextBox 155"/>
          <p:cNvSpPr txBox="1"/>
          <p:nvPr/>
        </p:nvSpPr>
        <p:spPr>
          <a:xfrm>
            <a:off x="1415477" y="353582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57" name="TextBox 156"/>
          <p:cNvSpPr txBox="1"/>
          <p:nvPr/>
        </p:nvSpPr>
        <p:spPr>
          <a:xfrm>
            <a:off x="1910084" y="36492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58" name="TextBox 157"/>
          <p:cNvSpPr txBox="1"/>
          <p:nvPr/>
        </p:nvSpPr>
        <p:spPr>
          <a:xfrm>
            <a:off x="1415477" y="37593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59" name="TextBox 158"/>
          <p:cNvSpPr txBox="1"/>
          <p:nvPr/>
        </p:nvSpPr>
        <p:spPr>
          <a:xfrm>
            <a:off x="1415477" y="419319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SPI2/MISO</a:t>
            </a:r>
            <a:endParaRPr lang="fr-FR" sz="800" dirty="0">
              <a:solidFill>
                <a:schemeClr val="bg1">
                  <a:lumMod val="75000"/>
                </a:schemeClr>
              </a:solidFill>
            </a:endParaRPr>
          </a:p>
        </p:txBody>
      </p:sp>
      <p:sp>
        <p:nvSpPr>
          <p:cNvPr id="160" name="TextBox 159"/>
          <p:cNvSpPr txBox="1"/>
          <p:nvPr/>
        </p:nvSpPr>
        <p:spPr>
          <a:xfrm>
            <a:off x="1910084" y="407489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SPI2/SS</a:t>
            </a:r>
            <a:endParaRPr lang="fr-FR" sz="800" dirty="0">
              <a:solidFill>
                <a:schemeClr val="bg1">
                  <a:lumMod val="75000"/>
                </a:schemeClr>
              </a:solidFill>
            </a:endParaRPr>
          </a:p>
        </p:txBody>
      </p:sp>
      <p:sp>
        <p:nvSpPr>
          <p:cNvPr id="161" name="TextBox 160"/>
          <p:cNvSpPr txBox="1"/>
          <p:nvPr/>
        </p:nvSpPr>
        <p:spPr>
          <a:xfrm>
            <a:off x="2421512" y="39714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800" dirty="0">
              <a:solidFill>
                <a:schemeClr val="tx1"/>
              </a:solidFill>
            </a:endParaRPr>
          </a:p>
        </p:txBody>
      </p:sp>
      <p:sp>
        <p:nvSpPr>
          <p:cNvPr id="162" name="TextBox 161"/>
          <p:cNvSpPr txBox="1"/>
          <p:nvPr/>
        </p:nvSpPr>
        <p:spPr>
          <a:xfrm>
            <a:off x="2421512" y="41892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SPI2/SCK</a:t>
            </a:r>
            <a:endParaRPr lang="fr-FR" sz="700" dirty="0">
              <a:solidFill>
                <a:schemeClr val="tx1"/>
              </a:solidFill>
            </a:endParaRPr>
          </a:p>
        </p:txBody>
      </p:sp>
      <p:sp>
        <p:nvSpPr>
          <p:cNvPr id="163" name="TextBox 162"/>
          <p:cNvSpPr txBox="1"/>
          <p:nvPr/>
        </p:nvSpPr>
        <p:spPr>
          <a:xfrm>
            <a:off x="1910084" y="38643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sp>
        <p:nvSpPr>
          <p:cNvPr id="7" name="Right Arrow 6"/>
          <p:cNvSpPr/>
          <p:nvPr/>
        </p:nvSpPr>
        <p:spPr>
          <a:xfrm rot="11669501">
            <a:off x="1013115" y="4738437"/>
            <a:ext cx="3379452" cy="381000"/>
          </a:xfrm>
          <a:prstGeom prst="rightArrow">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6" name="TextBox 165"/>
          <p:cNvSpPr txBox="1"/>
          <p:nvPr/>
        </p:nvSpPr>
        <p:spPr>
          <a:xfrm>
            <a:off x="194896" y="5124928"/>
            <a:ext cx="2752363" cy="923330"/>
          </a:xfrm>
          <a:prstGeom prst="rect">
            <a:avLst/>
          </a:prstGeom>
          <a:noFill/>
        </p:spPr>
        <p:txBody>
          <a:bodyPr wrap="square" rtlCol="0">
            <a:spAutoFit/>
          </a:bodyPr>
          <a:lstStyle/>
          <a:p>
            <a:r>
              <a:rPr lang="fr-FR" dirty="0" smtClean="0"/>
              <a:t>Arduino pins D2-D15 are pure GPIO. D16-D21 are GPIO and PWM.</a:t>
            </a:r>
          </a:p>
        </p:txBody>
      </p:sp>
      <p:cxnSp>
        <p:nvCxnSpPr>
          <p:cNvPr id="167" name="Straight Connector 166"/>
          <p:cNvCxnSpPr/>
          <p:nvPr/>
        </p:nvCxnSpPr>
        <p:spPr>
          <a:xfrm>
            <a:off x="2808665" y="2054049"/>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217420" y="198960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169" name="Straight Connector 168"/>
          <p:cNvCxnSpPr/>
          <p:nvPr/>
        </p:nvCxnSpPr>
        <p:spPr>
          <a:xfrm>
            <a:off x="2861894" y="1772711"/>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217420" y="1693683"/>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cxnSp>
        <p:nvCxnSpPr>
          <p:cNvPr id="171" name="Straight Connector 170"/>
          <p:cNvCxnSpPr/>
          <p:nvPr/>
        </p:nvCxnSpPr>
        <p:spPr>
          <a:xfrm>
            <a:off x="5658359" y="1676093"/>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111792" y="1558964"/>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6541392" y="31596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31180" y="31596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0290" y="32691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1180" y="32691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95867" y="33763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31183" y="33763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00293" y="34858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31183" y="34858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01355" y="35927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36671" y="35927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05781" y="37023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36671" y="37023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01358" y="380946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6674" y="380946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05784" y="391900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36674" y="391900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89090" y="30882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25" name="TextBox 24"/>
          <p:cNvSpPr txBox="1"/>
          <p:nvPr/>
        </p:nvSpPr>
        <p:spPr>
          <a:xfrm>
            <a:off x="5694483" y="362875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Serial1</a:t>
            </a:r>
            <a:endParaRPr lang="fr-FR" sz="800" dirty="0">
              <a:solidFill>
                <a:schemeClr val="bg1">
                  <a:lumMod val="75000"/>
                </a:schemeClr>
              </a:solidFill>
            </a:endParaRPr>
          </a:p>
        </p:txBody>
      </p:sp>
      <p:sp>
        <p:nvSpPr>
          <p:cNvPr id="26" name="TextBox 25"/>
          <p:cNvSpPr txBox="1"/>
          <p:nvPr/>
        </p:nvSpPr>
        <p:spPr>
          <a:xfrm>
            <a:off x="7199806" y="30899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27" name="TextBox 26"/>
          <p:cNvSpPr txBox="1"/>
          <p:nvPr/>
        </p:nvSpPr>
        <p:spPr>
          <a:xfrm>
            <a:off x="7199806" y="330058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28" name="TextBox 27"/>
          <p:cNvSpPr txBox="1"/>
          <p:nvPr/>
        </p:nvSpPr>
        <p:spPr>
          <a:xfrm>
            <a:off x="6700518" y="319397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29" name="TextBox 28"/>
          <p:cNvSpPr txBox="1"/>
          <p:nvPr/>
        </p:nvSpPr>
        <p:spPr>
          <a:xfrm>
            <a:off x="6700518" y="341487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30" name="TextBox 29"/>
          <p:cNvSpPr txBox="1"/>
          <p:nvPr/>
        </p:nvSpPr>
        <p:spPr>
          <a:xfrm>
            <a:off x="7199806" y="351902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err="1" smtClean="0">
                <a:solidFill>
                  <a:schemeClr val="tx1"/>
                </a:solidFill>
              </a:rPr>
              <a:t>Wire</a:t>
            </a:r>
            <a:r>
              <a:rPr lang="fr-FR" sz="700" dirty="0" smtClean="0">
                <a:solidFill>
                  <a:schemeClr val="tx1"/>
                </a:solidFill>
              </a:rPr>
              <a:t>/SCL</a:t>
            </a:r>
            <a:endParaRPr lang="fr-FR" sz="800" dirty="0">
              <a:solidFill>
                <a:schemeClr val="tx1"/>
              </a:solidFill>
            </a:endParaRPr>
          </a:p>
        </p:txBody>
      </p:sp>
      <p:sp>
        <p:nvSpPr>
          <p:cNvPr id="31" name="TextBox 30"/>
          <p:cNvSpPr txBox="1"/>
          <p:nvPr/>
        </p:nvSpPr>
        <p:spPr>
          <a:xfrm>
            <a:off x="7199806" y="37392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2" name="TextBox 31"/>
          <p:cNvSpPr txBox="1"/>
          <p:nvPr/>
        </p:nvSpPr>
        <p:spPr>
          <a:xfrm>
            <a:off x="5694483" y="31939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33" name="TextBox 32"/>
          <p:cNvSpPr txBox="1"/>
          <p:nvPr/>
        </p:nvSpPr>
        <p:spPr>
          <a:xfrm>
            <a:off x="6189090" y="330743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34" name="TextBox 33"/>
          <p:cNvSpPr txBox="1"/>
          <p:nvPr/>
        </p:nvSpPr>
        <p:spPr>
          <a:xfrm>
            <a:off x="5694483" y="34175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35" name="TextBox 34"/>
          <p:cNvSpPr txBox="1"/>
          <p:nvPr/>
        </p:nvSpPr>
        <p:spPr>
          <a:xfrm>
            <a:off x="5694483" y="385133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6" name="TextBox 35"/>
          <p:cNvSpPr txBox="1"/>
          <p:nvPr/>
        </p:nvSpPr>
        <p:spPr>
          <a:xfrm>
            <a:off x="6189090" y="373304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7" name="TextBox 36"/>
          <p:cNvSpPr txBox="1"/>
          <p:nvPr/>
        </p:nvSpPr>
        <p:spPr>
          <a:xfrm>
            <a:off x="6700518" y="36296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Serial1</a:t>
            </a:r>
            <a:endParaRPr lang="fr-FR" sz="800" dirty="0">
              <a:solidFill>
                <a:schemeClr val="tx1"/>
              </a:solidFill>
            </a:endParaRPr>
          </a:p>
        </p:txBody>
      </p:sp>
      <p:sp>
        <p:nvSpPr>
          <p:cNvPr id="38" name="TextBox 37"/>
          <p:cNvSpPr txBox="1"/>
          <p:nvPr/>
        </p:nvSpPr>
        <p:spPr>
          <a:xfrm>
            <a:off x="6700518" y="38474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9" name="TextBox 38"/>
          <p:cNvSpPr txBox="1"/>
          <p:nvPr/>
        </p:nvSpPr>
        <p:spPr>
          <a:xfrm>
            <a:off x="6189090" y="35224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700" dirty="0" err="1" smtClean="0">
                <a:solidFill>
                  <a:schemeClr val="bg1">
                    <a:lumMod val="75000"/>
                  </a:schemeClr>
                </a:solidFill>
              </a:rPr>
              <a:t>Wire</a:t>
            </a:r>
            <a:r>
              <a:rPr lang="fr-FR" sz="700" dirty="0" smtClean="0">
                <a:solidFill>
                  <a:schemeClr val="bg1">
                    <a:lumMod val="75000"/>
                  </a:schemeClr>
                </a:solidFill>
              </a:rPr>
              <a:t>/SDA</a:t>
            </a:r>
            <a:endParaRPr lang="fr-FR" sz="800" dirty="0">
              <a:solidFill>
                <a:schemeClr val="bg1">
                  <a:lumMod val="75000"/>
                </a:schemeClr>
              </a:solidFill>
            </a:endParaRPr>
          </a:p>
        </p:txBody>
      </p:sp>
      <p:cxnSp>
        <p:nvCxnSpPr>
          <p:cNvPr id="42" name="Straight Connector 41"/>
          <p:cNvCxnSpPr/>
          <p:nvPr/>
        </p:nvCxnSpPr>
        <p:spPr>
          <a:xfrm>
            <a:off x="2006125" y="3335324"/>
            <a:ext cx="1038225"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2806036" y="1737539"/>
            <a:ext cx="2941225" cy="2721864"/>
          </a:xfrm>
          <a:prstGeom prst="rect">
            <a:avLst/>
          </a:prstGeom>
        </p:spPr>
      </p:pic>
      <p:sp>
        <p:nvSpPr>
          <p:cNvPr id="41" name="TextBox 40"/>
          <p:cNvSpPr txBox="1"/>
          <p:nvPr/>
        </p:nvSpPr>
        <p:spPr>
          <a:xfrm>
            <a:off x="1295400" y="3270875"/>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WiFi</a:t>
            </a:r>
            <a:r>
              <a:rPr lang="fr-FR" sz="800" dirty="0" smtClean="0">
                <a:solidFill>
                  <a:schemeClr val="bg1">
                    <a:lumMod val="75000"/>
                  </a:schemeClr>
                </a:solidFill>
              </a:rPr>
              <a:t> on SPI1</a:t>
            </a:r>
            <a:endParaRPr lang="fr-FR" sz="800" dirty="0">
              <a:solidFill>
                <a:schemeClr val="bg1">
                  <a:lumMod val="75000"/>
                </a:schemeClr>
              </a:solidFill>
            </a:endParaRPr>
          </a:p>
        </p:txBody>
      </p:sp>
      <p:cxnSp>
        <p:nvCxnSpPr>
          <p:cNvPr id="43" name="Straight Connector 42"/>
          <p:cNvCxnSpPr/>
          <p:nvPr/>
        </p:nvCxnSpPr>
        <p:spPr>
          <a:xfrm>
            <a:off x="1885963" y="2349186"/>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94718" y="2284737"/>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45" name="Straight Connector 44"/>
          <p:cNvCxnSpPr/>
          <p:nvPr/>
        </p:nvCxnSpPr>
        <p:spPr>
          <a:xfrm>
            <a:off x="1939192" y="2067848"/>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4718" y="198882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sp>
        <p:nvSpPr>
          <p:cNvPr id="3" name="TextBox 2"/>
          <p:cNvSpPr txBox="1"/>
          <p:nvPr/>
        </p:nvSpPr>
        <p:spPr>
          <a:xfrm>
            <a:off x="1226820" y="5149491"/>
            <a:ext cx="6675120" cy="369332"/>
          </a:xfrm>
          <a:prstGeom prst="rect">
            <a:avLst/>
          </a:prstGeom>
          <a:noFill/>
        </p:spPr>
        <p:txBody>
          <a:bodyPr wrap="square" rtlCol="0">
            <a:spAutoFit/>
          </a:bodyPr>
          <a:lstStyle/>
          <a:p>
            <a:r>
              <a:rPr lang="fr-FR" dirty="0" smtClean="0"/>
              <a:t>Arduino pins D2-D7 are pure GPIO. D8-D9 are GPIO and PWM.</a:t>
            </a:r>
          </a:p>
        </p:txBody>
      </p:sp>
      <p:cxnSp>
        <p:nvCxnSpPr>
          <p:cNvPr id="47" name="Straight Connector 46"/>
          <p:cNvCxnSpPr/>
          <p:nvPr/>
        </p:nvCxnSpPr>
        <p:spPr>
          <a:xfrm>
            <a:off x="4735657" y="1971230"/>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89090" y="1854101"/>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a:p>
            <a:pPr marL="0" indent="0">
              <a:buNone/>
            </a:pPr>
            <a:endParaRPr lang="fr-FR" dirty="0"/>
          </a:p>
        </p:txBody>
      </p:sp>
      <p:sp>
        <p:nvSpPr>
          <p:cNvPr id="3" name="Title 2"/>
          <p:cNvSpPr>
            <a:spLocks noGrp="1"/>
          </p:cNvSpPr>
          <p:nvPr>
            <p:ph type="title"/>
          </p:nvPr>
        </p:nvSpPr>
        <p:spPr/>
        <p:txBody>
          <a:bodyPr/>
          <a:lstStyle/>
          <a:p>
            <a:r>
              <a:rPr lang="fr-FR" dirty="0" smtClean="0"/>
              <a:t>Kits usable </a:t>
            </a:r>
            <a:r>
              <a:rPr lang="fr-FR" dirty="0" err="1" smtClean="0"/>
              <a:t>with</a:t>
            </a:r>
            <a:r>
              <a:rPr lang="fr-FR" dirty="0" smtClean="0"/>
              <a:t> Atmel Studio</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00723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fr-FR" dirty="0"/>
          </a:p>
        </p:txBody>
      </p:sp>
      <p:sp>
        <p:nvSpPr>
          <p:cNvPr id="3" name="Title 2"/>
          <p:cNvSpPr>
            <a:spLocks noGrp="1"/>
          </p:cNvSpPr>
          <p:nvPr>
            <p:ph type="title"/>
          </p:nvPr>
        </p:nvSpPr>
        <p:spPr/>
        <p:txBody>
          <a:bodyPr/>
          <a:lstStyle/>
          <a:p>
            <a:r>
              <a:rPr lang="en-US" dirty="0" err="1"/>
              <a:t>Xplained</a:t>
            </a:r>
            <a:r>
              <a:rPr lang="en-US" dirty="0"/>
              <a:t> Pro Extension header pinout</a:t>
            </a:r>
            <a:endParaRPr lang="fr-FR" dirty="0"/>
          </a:p>
        </p:txBody>
      </p:sp>
      <p:sp>
        <p:nvSpPr>
          <p:cNvPr id="4" name="Text Placeholder 3"/>
          <p:cNvSpPr>
            <a:spLocks noGrp="1"/>
          </p:cNvSpPr>
          <p:nvPr>
            <p:ph type="body" sz="quarter" idx="14"/>
          </p:nvPr>
        </p:nvSpPr>
        <p:spPr/>
        <p:txBody>
          <a:bodyPr/>
          <a:lstStyle/>
          <a:p>
            <a:endParaRPr lang="fr-FR"/>
          </a:p>
        </p:txBody>
      </p:sp>
      <p:pic>
        <p:nvPicPr>
          <p:cNvPr id="5" name="Shape 385"/>
          <p:cNvPicPr preferRelativeResize="0"/>
          <p:nvPr/>
        </p:nvPicPr>
        <p:blipFill>
          <a:blip r:embed="rId2">
            <a:alphaModFix/>
          </a:blip>
          <a:stretch>
            <a:fillRect/>
          </a:stretch>
        </p:blipFill>
        <p:spPr>
          <a:xfrm rot="-4111146">
            <a:off x="3710958" y="3476472"/>
            <a:ext cx="1526631" cy="1389203"/>
          </a:xfrm>
          <a:prstGeom prst="rect">
            <a:avLst/>
          </a:prstGeom>
          <a:noFill/>
          <a:ln>
            <a:noFill/>
          </a:ln>
        </p:spPr>
      </p:pic>
      <p:pic>
        <p:nvPicPr>
          <p:cNvPr id="6" name="table"/>
          <p:cNvPicPr>
            <a:picLocks noChangeAspect="1"/>
          </p:cNvPicPr>
          <p:nvPr/>
        </p:nvPicPr>
        <p:blipFill>
          <a:blip r:embed="rId3"/>
          <a:stretch>
            <a:fillRect/>
          </a:stretch>
        </p:blipFill>
        <p:spPr>
          <a:xfrm>
            <a:off x="2427312" y="2743200"/>
            <a:ext cx="4289375" cy="3055320"/>
          </a:xfrm>
          <a:prstGeom prst="rect">
            <a:avLst/>
          </a:prstGeom>
        </p:spPr>
      </p:pic>
    </p:spTree>
    <p:extLst>
      <p:ext uri="{BB962C8B-B14F-4D97-AF65-F5344CB8AC3E}">
        <p14:creationId xmlns:p14="http://schemas.microsoft.com/office/powerpoint/2010/main" val="1328835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14446" y="1428750"/>
            <a:ext cx="752475" cy="1238250"/>
          </a:xfrm>
          <a:prstGeom prst="rect">
            <a:avLst/>
          </a:prstGeom>
        </p:spPr>
      </p:pic>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5119071" y="3390900"/>
            <a:ext cx="57150" cy="76200"/>
          </a:xfrm>
          <a:prstGeom prst="rect">
            <a:avLst/>
          </a:prstGeom>
        </p:spPr>
      </p:pic>
      <p:pic>
        <p:nvPicPr>
          <p:cNvPr id="2" name="Picture 1"/>
          <p:cNvPicPr>
            <a:picLocks noChangeAspect="1"/>
          </p:cNvPicPr>
          <p:nvPr/>
        </p:nvPicPr>
        <p:blipFill>
          <a:blip r:embed="rId5"/>
          <a:stretch>
            <a:fillRect/>
          </a:stretch>
        </p:blipFill>
        <p:spPr>
          <a:xfrm>
            <a:off x="914400" y="1665376"/>
            <a:ext cx="4953178" cy="4430624"/>
          </a:xfrm>
          <a:prstGeom prst="rect">
            <a:avLst/>
          </a:prstGeom>
        </p:spPr>
      </p:pic>
      <p:cxnSp>
        <p:nvCxnSpPr>
          <p:cNvPr id="43" name="Straight Connector 42"/>
          <p:cNvCxnSpPr/>
          <p:nvPr/>
        </p:nvCxnSpPr>
        <p:spPr>
          <a:xfrm>
            <a:off x="6756555" y="301368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46343" y="301368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15453" y="312321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846343" y="312321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11030" y="323037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46346" y="323037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15456" y="333991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46346" y="333991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716518" y="344680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51834" y="344680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320944" y="355633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51834" y="355633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716521" y="366349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851837" y="366349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0947" y="377303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851837" y="377303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04253" y="29422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60" name="TextBox 59"/>
          <p:cNvSpPr txBox="1"/>
          <p:nvPr/>
        </p:nvSpPr>
        <p:spPr>
          <a:xfrm>
            <a:off x="5909646" y="348278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61" name="TextBox 60"/>
          <p:cNvSpPr txBox="1"/>
          <p:nvPr/>
        </p:nvSpPr>
        <p:spPr>
          <a:xfrm>
            <a:off x="7414969" y="294393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62" name="TextBox 61"/>
          <p:cNvSpPr txBox="1"/>
          <p:nvPr/>
        </p:nvSpPr>
        <p:spPr>
          <a:xfrm>
            <a:off x="7414969" y="315461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63" name="TextBox 62"/>
          <p:cNvSpPr txBox="1"/>
          <p:nvPr/>
        </p:nvSpPr>
        <p:spPr>
          <a:xfrm>
            <a:off x="6915681" y="304800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64" name="TextBox 63"/>
          <p:cNvSpPr txBox="1"/>
          <p:nvPr/>
        </p:nvSpPr>
        <p:spPr>
          <a:xfrm>
            <a:off x="6915681" y="32689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65" name="TextBox 64"/>
          <p:cNvSpPr txBox="1"/>
          <p:nvPr/>
        </p:nvSpPr>
        <p:spPr>
          <a:xfrm>
            <a:off x="7414969" y="337305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66" name="TextBox 65"/>
          <p:cNvSpPr txBox="1"/>
          <p:nvPr/>
        </p:nvSpPr>
        <p:spPr>
          <a:xfrm>
            <a:off x="7414969" y="359324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67" name="TextBox 66"/>
          <p:cNvSpPr txBox="1"/>
          <p:nvPr/>
        </p:nvSpPr>
        <p:spPr>
          <a:xfrm>
            <a:off x="5909646" y="304800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68" name="TextBox 67"/>
          <p:cNvSpPr txBox="1"/>
          <p:nvPr/>
        </p:nvSpPr>
        <p:spPr>
          <a:xfrm>
            <a:off x="6404253" y="316146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69" name="TextBox 68"/>
          <p:cNvSpPr txBox="1"/>
          <p:nvPr/>
        </p:nvSpPr>
        <p:spPr>
          <a:xfrm>
            <a:off x="5909646" y="3271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70" name="TextBox 69"/>
          <p:cNvSpPr txBox="1"/>
          <p:nvPr/>
        </p:nvSpPr>
        <p:spPr>
          <a:xfrm>
            <a:off x="5909646" y="370536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71" name="TextBox 70"/>
          <p:cNvSpPr txBox="1"/>
          <p:nvPr/>
        </p:nvSpPr>
        <p:spPr>
          <a:xfrm>
            <a:off x="6404253" y="35870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72" name="TextBox 71"/>
          <p:cNvSpPr txBox="1"/>
          <p:nvPr/>
        </p:nvSpPr>
        <p:spPr>
          <a:xfrm>
            <a:off x="6915681" y="348366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73" name="TextBox 72"/>
          <p:cNvSpPr txBox="1"/>
          <p:nvPr/>
        </p:nvSpPr>
        <p:spPr>
          <a:xfrm>
            <a:off x="6915681" y="370146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74" name="TextBox 73"/>
          <p:cNvSpPr txBox="1"/>
          <p:nvPr/>
        </p:nvSpPr>
        <p:spPr>
          <a:xfrm>
            <a:off x="6404253" y="337652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pic>
        <p:nvPicPr>
          <p:cNvPr id="75" name="Picture 74"/>
          <p:cNvPicPr>
            <a:picLocks noChangeAspect="1"/>
          </p:cNvPicPr>
          <p:nvPr/>
        </p:nvPicPr>
        <p:blipFill>
          <a:blip r:embed="rId4"/>
          <a:stretch>
            <a:fillRect/>
          </a:stretch>
        </p:blipFill>
        <p:spPr>
          <a:xfrm>
            <a:off x="5098158" y="4857097"/>
            <a:ext cx="57150" cy="76200"/>
          </a:xfrm>
          <a:prstGeom prst="rect">
            <a:avLst/>
          </a:prstGeom>
        </p:spPr>
      </p:pic>
      <p:pic>
        <p:nvPicPr>
          <p:cNvPr id="108" name="Picture 107"/>
          <p:cNvPicPr>
            <a:picLocks noChangeAspect="1"/>
          </p:cNvPicPr>
          <p:nvPr/>
        </p:nvPicPr>
        <p:blipFill>
          <a:blip r:embed="rId4"/>
          <a:stretch>
            <a:fillRect/>
          </a:stretch>
        </p:blipFill>
        <p:spPr>
          <a:xfrm>
            <a:off x="6142551" y="2104146"/>
            <a:ext cx="57150" cy="76200"/>
          </a:xfrm>
          <a:prstGeom prst="rect">
            <a:avLst/>
          </a:prstGeom>
        </p:spPr>
      </p:pic>
      <p:cxnSp>
        <p:nvCxnSpPr>
          <p:cNvPr id="141" name="Straight Connector 140"/>
          <p:cNvCxnSpPr>
            <a:endCxn id="142" idx="2"/>
          </p:cNvCxnSpPr>
          <p:nvPr/>
        </p:nvCxnSpPr>
        <p:spPr>
          <a:xfrm flipV="1">
            <a:off x="4993934" y="1600200"/>
            <a:ext cx="458512" cy="267658"/>
          </a:xfrm>
          <a:prstGeom prst="bentConnector2">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919046" y="1346487"/>
            <a:ext cx="10668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Embedded Debugger</a:t>
            </a:r>
            <a:endParaRPr lang="fr-FR" sz="800" dirty="0">
              <a:solidFill>
                <a:schemeClr val="bg1">
                  <a:lumMod val="75000"/>
                </a:schemeClr>
              </a:solidFill>
            </a:endParaRPr>
          </a:p>
        </p:txBody>
      </p:sp>
      <p:sp>
        <p:nvSpPr>
          <p:cNvPr id="146" name="TextBox 145"/>
          <p:cNvSpPr txBox="1"/>
          <p:nvPr/>
        </p:nvSpPr>
        <p:spPr>
          <a:xfrm>
            <a:off x="5696942" y="3962400"/>
            <a:ext cx="1014087" cy="29822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2Gb </a:t>
            </a:r>
          </a:p>
          <a:p>
            <a:r>
              <a:rPr lang="fr-FR" sz="800" dirty="0" err="1" smtClean="0">
                <a:solidFill>
                  <a:schemeClr val="bg1">
                    <a:lumMod val="75000"/>
                  </a:schemeClr>
                </a:solidFill>
              </a:rPr>
              <a:t>NANDFlash</a:t>
            </a:r>
            <a:r>
              <a:rPr lang="fr-FR" sz="800" dirty="0" smtClean="0">
                <a:solidFill>
                  <a:schemeClr val="bg1">
                    <a:lumMod val="75000"/>
                  </a:schemeClr>
                </a:solidFill>
              </a:rPr>
              <a:t> (EBI)</a:t>
            </a:r>
            <a:endParaRPr lang="fr-FR" sz="800" dirty="0">
              <a:solidFill>
                <a:schemeClr val="bg1">
                  <a:lumMod val="75000"/>
                </a:schemeClr>
              </a:solidFill>
            </a:endParaRPr>
          </a:p>
        </p:txBody>
      </p:sp>
      <p:cxnSp>
        <p:nvCxnSpPr>
          <p:cNvPr id="147" name="Straight Connector 146"/>
          <p:cNvCxnSpPr/>
          <p:nvPr/>
        </p:nvCxnSpPr>
        <p:spPr>
          <a:xfrm>
            <a:off x="4270076" y="1598160"/>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3892076" y="1346487"/>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SW0 </a:t>
            </a:r>
            <a:endParaRPr lang="fr-FR" sz="800" dirty="0">
              <a:solidFill>
                <a:schemeClr val="bg1">
                  <a:lumMod val="75000"/>
                </a:schemeClr>
              </a:solidFill>
            </a:endParaRPr>
          </a:p>
          <a:p>
            <a:pPr algn="ctr"/>
            <a:r>
              <a:rPr lang="fr-FR" sz="800" dirty="0" smtClean="0">
                <a:solidFill>
                  <a:schemeClr val="bg1">
                    <a:lumMod val="75000"/>
                  </a:schemeClr>
                </a:solidFill>
              </a:rPr>
              <a:t>(PA02)</a:t>
            </a:r>
            <a:endParaRPr lang="fr-FR" sz="800" dirty="0">
              <a:solidFill>
                <a:schemeClr val="bg1">
                  <a:lumMod val="75000"/>
                </a:schemeClr>
              </a:solidFill>
            </a:endParaRPr>
          </a:p>
        </p:txBody>
      </p:sp>
      <p:sp>
        <p:nvSpPr>
          <p:cNvPr id="157" name="TextBox 156"/>
          <p:cNvSpPr txBox="1"/>
          <p:nvPr/>
        </p:nvSpPr>
        <p:spPr>
          <a:xfrm>
            <a:off x="2861646" y="6096000"/>
            <a:ext cx="756000" cy="381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2 x 512K</a:t>
            </a:r>
          </a:p>
          <a:p>
            <a:r>
              <a:rPr lang="fr-FR" sz="800" dirty="0" smtClean="0">
                <a:solidFill>
                  <a:schemeClr val="bg1">
                    <a:lumMod val="75000"/>
                  </a:schemeClr>
                </a:solidFill>
              </a:rPr>
              <a:t>SRAM (SMC)</a:t>
            </a:r>
            <a:endParaRPr lang="fr-FR" sz="800" dirty="0">
              <a:solidFill>
                <a:schemeClr val="bg1">
                  <a:lumMod val="75000"/>
                </a:schemeClr>
              </a:solidFill>
            </a:endParaRPr>
          </a:p>
        </p:txBody>
      </p:sp>
      <p:cxnSp>
        <p:nvCxnSpPr>
          <p:cNvPr id="158" name="Straight Connector 157"/>
          <p:cNvCxnSpPr/>
          <p:nvPr/>
        </p:nvCxnSpPr>
        <p:spPr>
          <a:xfrm flipH="1" flipV="1">
            <a:off x="4648076" y="4114800"/>
            <a:ext cx="1048866"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242646" y="4983248"/>
            <a:ext cx="0" cy="1112752"/>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6" name="Bent Arrow 165"/>
          <p:cNvSpPr/>
          <p:nvPr/>
        </p:nvSpPr>
        <p:spPr>
          <a:xfrm>
            <a:off x="4270076" y="2018707"/>
            <a:ext cx="1907763" cy="3484934"/>
          </a:xfrm>
          <a:prstGeom prst="bentArrow">
            <a:avLst>
              <a:gd name="adj1" fmla="val 8205"/>
              <a:gd name="adj2" fmla="val 12246"/>
              <a:gd name="adj3" fmla="val 14062"/>
              <a:gd name="adj4" fmla="val 2709"/>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cxnSp>
        <p:nvCxnSpPr>
          <p:cNvPr id="167" name="Straight Connector 166"/>
          <p:cNvCxnSpPr/>
          <p:nvPr/>
        </p:nvCxnSpPr>
        <p:spPr>
          <a:xfrm>
            <a:off x="7800948" y="173047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90736" y="173047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359846" y="184000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890736" y="184000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55423" y="194716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890739" y="194716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359849" y="205670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6890739" y="205670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760911" y="216359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96227" y="216359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365337" y="227312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896227" y="227312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760914" y="23802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896230" y="23802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365340" y="24898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6230" y="24898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7448646" y="16590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184" name="TextBox 183"/>
          <p:cNvSpPr txBox="1"/>
          <p:nvPr/>
        </p:nvSpPr>
        <p:spPr>
          <a:xfrm>
            <a:off x="6954039" y="21995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185" name="TextBox 184"/>
          <p:cNvSpPr txBox="1"/>
          <p:nvPr/>
        </p:nvSpPr>
        <p:spPr>
          <a:xfrm>
            <a:off x="8459362" y="166072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186" name="TextBox 185"/>
          <p:cNvSpPr txBox="1"/>
          <p:nvPr/>
        </p:nvSpPr>
        <p:spPr>
          <a:xfrm>
            <a:off x="8459362" y="187139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187" name="TextBox 186"/>
          <p:cNvSpPr txBox="1"/>
          <p:nvPr/>
        </p:nvSpPr>
        <p:spPr>
          <a:xfrm>
            <a:off x="7960074" y="176478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188" name="TextBox 187"/>
          <p:cNvSpPr txBox="1"/>
          <p:nvPr/>
        </p:nvSpPr>
        <p:spPr>
          <a:xfrm>
            <a:off x="7960074" y="198569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189" name="TextBox 188"/>
          <p:cNvSpPr txBox="1"/>
          <p:nvPr/>
        </p:nvSpPr>
        <p:spPr>
          <a:xfrm>
            <a:off x="8459362" y="20898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190" name="TextBox 189"/>
          <p:cNvSpPr txBox="1"/>
          <p:nvPr/>
        </p:nvSpPr>
        <p:spPr>
          <a:xfrm>
            <a:off x="8459362" y="23100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191" name="TextBox 190"/>
          <p:cNvSpPr txBox="1"/>
          <p:nvPr/>
        </p:nvSpPr>
        <p:spPr>
          <a:xfrm>
            <a:off x="6954039" y="17647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192" name="TextBox 191"/>
          <p:cNvSpPr txBox="1"/>
          <p:nvPr/>
        </p:nvSpPr>
        <p:spPr>
          <a:xfrm>
            <a:off x="7448646" y="187824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193" name="TextBox 192"/>
          <p:cNvSpPr txBox="1"/>
          <p:nvPr/>
        </p:nvSpPr>
        <p:spPr>
          <a:xfrm>
            <a:off x="6954039" y="198833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194" name="TextBox 193"/>
          <p:cNvSpPr txBox="1"/>
          <p:nvPr/>
        </p:nvSpPr>
        <p:spPr>
          <a:xfrm>
            <a:off x="6954039" y="242215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195" name="TextBox 194"/>
          <p:cNvSpPr txBox="1"/>
          <p:nvPr/>
        </p:nvSpPr>
        <p:spPr>
          <a:xfrm>
            <a:off x="7448646" y="230385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196" name="TextBox 195"/>
          <p:cNvSpPr txBox="1"/>
          <p:nvPr/>
        </p:nvSpPr>
        <p:spPr>
          <a:xfrm>
            <a:off x="7960074" y="22004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197" name="TextBox 196"/>
          <p:cNvSpPr txBox="1"/>
          <p:nvPr/>
        </p:nvSpPr>
        <p:spPr>
          <a:xfrm>
            <a:off x="7960074" y="241825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198" name="TextBox 197"/>
          <p:cNvSpPr txBox="1"/>
          <p:nvPr/>
        </p:nvSpPr>
        <p:spPr>
          <a:xfrm>
            <a:off x="7448646" y="20933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199" name="Straight Connector 198"/>
          <p:cNvCxnSpPr/>
          <p:nvPr/>
        </p:nvCxnSpPr>
        <p:spPr>
          <a:xfrm>
            <a:off x="6756555" y="4485786"/>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46343" y="4485786"/>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315453" y="4595322"/>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46343" y="4595322"/>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11030" y="4702481"/>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46346" y="4702481"/>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6315456" y="4812017"/>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846346" y="4812017"/>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716518" y="491890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5851834" y="491890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320944" y="502844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851834" y="502844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716521" y="513560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51837" y="513560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320947" y="524513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851837" y="524513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6404253" y="44143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ADC+</a:t>
            </a:r>
            <a:endParaRPr lang="fr-FR" sz="800" dirty="0">
              <a:solidFill>
                <a:schemeClr val="bg1">
                  <a:lumMod val="75000"/>
                </a:schemeClr>
              </a:solidFill>
            </a:endParaRPr>
          </a:p>
        </p:txBody>
      </p:sp>
      <p:sp>
        <p:nvSpPr>
          <p:cNvPr id="216" name="TextBox 215"/>
          <p:cNvSpPr txBox="1"/>
          <p:nvPr/>
        </p:nvSpPr>
        <p:spPr>
          <a:xfrm>
            <a:off x="5909646" y="495489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UART_RX</a:t>
            </a:r>
            <a:endParaRPr lang="fr-FR" sz="600" dirty="0">
              <a:solidFill>
                <a:schemeClr val="bg1">
                  <a:lumMod val="75000"/>
                </a:schemeClr>
              </a:solidFill>
            </a:endParaRPr>
          </a:p>
        </p:txBody>
      </p:sp>
      <p:sp>
        <p:nvSpPr>
          <p:cNvPr id="217" name="TextBox 216"/>
          <p:cNvSpPr txBox="1"/>
          <p:nvPr/>
        </p:nvSpPr>
        <p:spPr>
          <a:xfrm>
            <a:off x="7414969" y="441604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ADC-</a:t>
            </a:r>
            <a:endParaRPr lang="fr-FR" sz="800" dirty="0">
              <a:solidFill>
                <a:schemeClr val="tx1"/>
              </a:solidFill>
            </a:endParaRPr>
          </a:p>
        </p:txBody>
      </p:sp>
      <p:sp>
        <p:nvSpPr>
          <p:cNvPr id="218" name="TextBox 217"/>
          <p:cNvSpPr txBox="1"/>
          <p:nvPr/>
        </p:nvSpPr>
        <p:spPr>
          <a:xfrm>
            <a:off x="7414969" y="462671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PWM-</a:t>
            </a:r>
            <a:endParaRPr lang="fr-FR" sz="800" dirty="0">
              <a:solidFill>
                <a:schemeClr val="tx1"/>
              </a:solidFill>
            </a:endParaRPr>
          </a:p>
        </p:txBody>
      </p:sp>
      <p:sp>
        <p:nvSpPr>
          <p:cNvPr id="219" name="TextBox 218"/>
          <p:cNvSpPr txBox="1"/>
          <p:nvPr/>
        </p:nvSpPr>
        <p:spPr>
          <a:xfrm>
            <a:off x="6915681" y="452010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GPIO1</a:t>
            </a:r>
            <a:endParaRPr lang="fr-FR" sz="800" dirty="0">
              <a:solidFill>
                <a:schemeClr val="tx1"/>
              </a:solidFill>
            </a:endParaRPr>
          </a:p>
        </p:txBody>
      </p:sp>
      <p:sp>
        <p:nvSpPr>
          <p:cNvPr id="220" name="TextBox 219"/>
          <p:cNvSpPr txBox="1"/>
          <p:nvPr/>
        </p:nvSpPr>
        <p:spPr>
          <a:xfrm>
            <a:off x="6915681" y="47410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smtClean="0">
                <a:solidFill>
                  <a:schemeClr val="tx1"/>
                </a:solidFill>
              </a:rPr>
              <a:t>SPI_SS_B</a:t>
            </a:r>
            <a:endParaRPr lang="fr-FR" sz="800" dirty="0">
              <a:solidFill>
                <a:schemeClr val="tx1"/>
              </a:solidFill>
            </a:endParaRPr>
          </a:p>
        </p:txBody>
      </p:sp>
      <p:sp>
        <p:nvSpPr>
          <p:cNvPr id="221" name="TextBox 220"/>
          <p:cNvSpPr txBox="1"/>
          <p:nvPr/>
        </p:nvSpPr>
        <p:spPr>
          <a:xfrm>
            <a:off x="7414969" y="484515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TWI_SCL</a:t>
            </a:r>
            <a:endParaRPr lang="fr-FR" sz="600" dirty="0">
              <a:solidFill>
                <a:schemeClr val="tx1"/>
              </a:solidFill>
            </a:endParaRPr>
          </a:p>
        </p:txBody>
      </p:sp>
      <p:sp>
        <p:nvSpPr>
          <p:cNvPr id="222" name="TextBox 221"/>
          <p:cNvSpPr txBox="1"/>
          <p:nvPr/>
        </p:nvSpPr>
        <p:spPr>
          <a:xfrm>
            <a:off x="7414969" y="50653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SPI_MOSI</a:t>
            </a:r>
            <a:endParaRPr lang="fr-FR" sz="600" dirty="0">
              <a:solidFill>
                <a:schemeClr val="tx1"/>
              </a:solidFill>
            </a:endParaRPr>
          </a:p>
        </p:txBody>
      </p:sp>
      <p:sp>
        <p:nvSpPr>
          <p:cNvPr id="223" name="TextBox 222"/>
          <p:cNvSpPr txBox="1"/>
          <p:nvPr/>
        </p:nvSpPr>
        <p:spPr>
          <a:xfrm>
            <a:off x="5909646" y="452010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GPIO0</a:t>
            </a:r>
            <a:endParaRPr lang="fr-FR" sz="800" dirty="0">
              <a:solidFill>
                <a:schemeClr val="bg1">
                  <a:lumMod val="75000"/>
                </a:schemeClr>
              </a:solidFill>
            </a:endParaRPr>
          </a:p>
        </p:txBody>
      </p:sp>
      <p:sp>
        <p:nvSpPr>
          <p:cNvPr id="224" name="TextBox 223"/>
          <p:cNvSpPr txBox="1"/>
          <p:nvPr/>
        </p:nvSpPr>
        <p:spPr>
          <a:xfrm>
            <a:off x="6404253" y="463356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PWM+</a:t>
            </a:r>
            <a:endParaRPr lang="fr-FR" sz="800" dirty="0">
              <a:solidFill>
                <a:schemeClr val="bg1">
                  <a:lumMod val="75000"/>
                </a:schemeClr>
              </a:solidFill>
            </a:endParaRPr>
          </a:p>
        </p:txBody>
      </p:sp>
      <p:sp>
        <p:nvSpPr>
          <p:cNvPr id="225" name="TextBox 224"/>
          <p:cNvSpPr txBox="1"/>
          <p:nvPr/>
        </p:nvSpPr>
        <p:spPr>
          <a:xfrm>
            <a:off x="5909646" y="47436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IRQ</a:t>
            </a:r>
            <a:endParaRPr lang="fr-FR" sz="800" dirty="0">
              <a:solidFill>
                <a:schemeClr val="bg1">
                  <a:lumMod val="75000"/>
                </a:schemeClr>
              </a:solidFill>
            </a:endParaRPr>
          </a:p>
        </p:txBody>
      </p:sp>
      <p:sp>
        <p:nvSpPr>
          <p:cNvPr id="226" name="TextBox 225"/>
          <p:cNvSpPr txBox="1"/>
          <p:nvPr/>
        </p:nvSpPr>
        <p:spPr>
          <a:xfrm>
            <a:off x="5909646" y="5177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SPI_MISO</a:t>
            </a:r>
            <a:endParaRPr lang="fr-FR" sz="600" dirty="0">
              <a:solidFill>
                <a:schemeClr val="bg1">
                  <a:lumMod val="75000"/>
                </a:schemeClr>
              </a:solidFill>
            </a:endParaRPr>
          </a:p>
        </p:txBody>
      </p:sp>
      <p:sp>
        <p:nvSpPr>
          <p:cNvPr id="227" name="TextBox 226"/>
          <p:cNvSpPr txBox="1"/>
          <p:nvPr/>
        </p:nvSpPr>
        <p:spPr>
          <a:xfrm>
            <a:off x="6404253" y="5059175"/>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SPI_SS_A</a:t>
            </a:r>
            <a:endParaRPr lang="fr-FR" sz="600" dirty="0">
              <a:solidFill>
                <a:schemeClr val="bg1">
                  <a:lumMod val="75000"/>
                </a:schemeClr>
              </a:solidFill>
            </a:endParaRPr>
          </a:p>
        </p:txBody>
      </p:sp>
      <p:sp>
        <p:nvSpPr>
          <p:cNvPr id="228" name="TextBox 227"/>
          <p:cNvSpPr txBox="1"/>
          <p:nvPr/>
        </p:nvSpPr>
        <p:spPr>
          <a:xfrm>
            <a:off x="6915681" y="49557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UART_TX</a:t>
            </a:r>
            <a:endParaRPr lang="fr-FR" sz="600" dirty="0">
              <a:solidFill>
                <a:schemeClr val="tx1"/>
              </a:solidFill>
            </a:endParaRPr>
          </a:p>
        </p:txBody>
      </p:sp>
      <p:sp>
        <p:nvSpPr>
          <p:cNvPr id="229" name="TextBox 228"/>
          <p:cNvSpPr txBox="1"/>
          <p:nvPr/>
        </p:nvSpPr>
        <p:spPr>
          <a:xfrm>
            <a:off x="6915681" y="517357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SPI_SCK</a:t>
            </a:r>
            <a:endParaRPr lang="fr-FR" sz="600" dirty="0">
              <a:solidFill>
                <a:schemeClr val="tx1"/>
              </a:solidFill>
            </a:endParaRPr>
          </a:p>
        </p:txBody>
      </p:sp>
      <p:sp>
        <p:nvSpPr>
          <p:cNvPr id="230" name="TextBox 229"/>
          <p:cNvSpPr txBox="1"/>
          <p:nvPr/>
        </p:nvSpPr>
        <p:spPr>
          <a:xfrm>
            <a:off x="6404253" y="484863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TWI_SDA</a:t>
            </a:r>
            <a:endParaRPr lang="fr-FR" sz="600" dirty="0">
              <a:solidFill>
                <a:schemeClr val="bg1">
                  <a:lumMod val="75000"/>
                </a:schemeClr>
              </a:solidFill>
            </a:endParaRPr>
          </a:p>
        </p:txBody>
      </p:sp>
      <p:cxnSp>
        <p:nvCxnSpPr>
          <p:cNvPr id="235" name="Straight Connector 234"/>
          <p:cNvCxnSpPr/>
          <p:nvPr/>
        </p:nvCxnSpPr>
        <p:spPr>
          <a:xfrm>
            <a:off x="1563246" y="1555268"/>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85246" y="1303595"/>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Ethernet</a:t>
            </a:r>
            <a:endParaRPr lang="fr-FR" sz="800" dirty="0">
              <a:solidFill>
                <a:schemeClr val="bg1">
                  <a:lumMod val="75000"/>
                </a:schemeClr>
              </a:solidFill>
            </a:endParaRPr>
          </a:p>
        </p:txBody>
      </p:sp>
      <p:cxnSp>
        <p:nvCxnSpPr>
          <p:cNvPr id="237" name="Straight Connector 236"/>
          <p:cNvCxnSpPr/>
          <p:nvPr/>
        </p:nvCxnSpPr>
        <p:spPr>
          <a:xfrm>
            <a:off x="2443732" y="1557574"/>
            <a:ext cx="1496" cy="339657"/>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65732" y="1305901"/>
            <a:ext cx="756000" cy="250309"/>
          </a:xfrm>
          <a:prstGeom prst="rect">
            <a:avLst/>
          </a:prstGeom>
          <a:solidFill>
            <a:srgbClr val="0070C0"/>
          </a:solidFill>
          <a:ln>
            <a:solidFill>
              <a:srgbClr val="002060"/>
            </a:solidFill>
          </a:ln>
        </p:spPr>
        <p:txBody>
          <a:bodyPr wrap="square" lIns="0" tIns="0" rIns="0" bIns="0" rtlCol="0" anchor="ctr" anchorCtr="1">
            <a:noAutofit/>
          </a:bodyPr>
          <a:lstStyle/>
          <a:p>
            <a:pPr algn="ctr"/>
            <a:r>
              <a:rPr lang="fr-FR" sz="800" dirty="0" smtClean="0">
                <a:solidFill>
                  <a:schemeClr val="bg1">
                    <a:lumMod val="75000"/>
                  </a:schemeClr>
                </a:solidFill>
              </a:rPr>
              <a:t>CAN</a:t>
            </a:r>
            <a:endParaRPr lang="fr-FR" sz="800" dirty="0">
              <a:solidFill>
                <a:schemeClr val="bg1">
                  <a:lumMod val="75000"/>
                </a:schemeClr>
              </a:solidFill>
            </a:endParaRPr>
          </a:p>
        </p:txBody>
      </p:sp>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LongProperties xmlns="http://schemas.microsoft.com/office/2006/metadata/longProperties"/>
</file>

<file path=customXml/item5.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Props1.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2.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3.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4F8651F-F702-40A8-A1AE-348B603E373A}">
  <ds:schemaRefs>
    <ds:schemaRef ds:uri="http://schemas.microsoft.com/office/2006/metadata/longProperties"/>
  </ds:schemaRefs>
</ds:datastoreItem>
</file>

<file path=customXml/itemProps5.xml><?xml version="1.0" encoding="utf-8"?>
<ds:datastoreItem xmlns:ds="http://schemas.openxmlformats.org/officeDocument/2006/customXml" ds:itemID="{969A8A58-8A07-454F-B74A-ADBFE1673F39}">
  <ds:schemaRefs>
    <ds:schemaRef ds:uri="http://schemas.openxmlformats.org/package/2006/metadata/core-properties"/>
    <ds:schemaRef ds:uri="http://purl.org/dc/elements/1.1/"/>
    <ds:schemaRef ds:uri="df7acb31-37ac-40e2-81bb-c44e3630f613"/>
    <ds:schemaRef ds:uri="http://schemas.microsoft.com/office/infopath/2007/PartnerControls"/>
    <ds:schemaRef ds:uri="http://purl.org/dc/terms/"/>
    <ds:schemaRef ds:uri="http://purl.org/dc/dcmitype/"/>
    <ds:schemaRef ds:uri="http://www.w3.org/XML/1998/namespace"/>
    <ds:schemaRef ds:uri="http://schemas.microsoft.com/office/2006/metadata/properties"/>
    <ds:schemaRef ds:uri="http://schemas.microsoft.com/office/2006/documentManagement/types"/>
    <ds:schemaRef ds:uri="38ef598d-997c-498b-b737-2f6b2c50ccab"/>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5158</TotalTime>
  <Words>1252</Words>
  <Application>Microsoft Office PowerPoint</Application>
  <PresentationFormat>On-screen Show (4:3)</PresentationFormat>
  <Paragraphs>322</Paragraphs>
  <Slides>15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Gulim</vt:lpstr>
      <vt:lpstr>Arial</vt:lpstr>
      <vt:lpstr>Calibri</vt:lpstr>
      <vt:lpstr>Consolas</vt:lpstr>
      <vt:lpstr>Monotype Sorts</vt:lpstr>
      <vt:lpstr>Verdana</vt:lpstr>
      <vt:lpstr>Wingdings</vt:lpstr>
      <vt:lpstr>MCHP Corporate PowerPoint Template 7-2014 - test theme</vt:lpstr>
      <vt:lpstr>Custom Design</vt:lpstr>
      <vt:lpstr>Startup Weekend Aix-Marseille</vt:lpstr>
      <vt:lpstr>Tools</vt:lpstr>
      <vt:lpstr>Kits usable with Arduino IDE</vt:lpstr>
      <vt:lpstr>AVR atmega328p Xplained mini</vt:lpstr>
      <vt:lpstr>SAMD21 Xplained Pro</vt:lpstr>
      <vt:lpstr>SAMW25 Xplained Pro</vt:lpstr>
      <vt:lpstr>Kits usable with Atmel Studio</vt:lpstr>
      <vt:lpstr>Xplained Pro Extension header pinout</vt:lpstr>
      <vt:lpstr>SAM4E Xplained Pro</vt:lpstr>
      <vt:lpstr>IO1 Xplained Pro</vt:lpstr>
      <vt:lpstr>OLED1 Xplained Pro</vt:lpstr>
      <vt:lpstr>PROTO1 Xplained Pro</vt:lpstr>
      <vt:lpstr>ATWINC1500 Xplained Pro</vt:lpstr>
      <vt:lpstr>References</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Plantier, Jeremy</cp:lastModifiedBy>
  <cp:revision>57</cp:revision>
  <cp:lastPrinted>2016-10-20T08:05:09Z</cp:lastPrinted>
  <dcterms:created xsi:type="dcterms:W3CDTF">2014-08-08T04:58:31Z</dcterms:created>
  <dcterms:modified xsi:type="dcterms:W3CDTF">2016-10-24T09:54:23Z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